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slides/slide4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310" r:id="rId5"/>
    <p:sldId id="290" r:id="rId6"/>
    <p:sldId id="294" r:id="rId7"/>
    <p:sldId id="301" r:id="rId8"/>
    <p:sldId id="298" r:id="rId9"/>
    <p:sldId id="299" r:id="rId10"/>
    <p:sldId id="302" r:id="rId11"/>
    <p:sldId id="306" r:id="rId12"/>
    <p:sldId id="300" r:id="rId13"/>
    <p:sldId id="259" r:id="rId14"/>
    <p:sldId id="311" r:id="rId15"/>
    <p:sldId id="261" r:id="rId16"/>
    <p:sldId id="260" r:id="rId17"/>
    <p:sldId id="304" r:id="rId18"/>
    <p:sldId id="312" r:id="rId19"/>
    <p:sldId id="303" r:id="rId20"/>
    <p:sldId id="288" r:id="rId21"/>
    <p:sldId id="305" r:id="rId22"/>
    <p:sldId id="307" r:id="rId23"/>
    <p:sldId id="268" r:id="rId24"/>
    <p:sldId id="314" r:id="rId25"/>
    <p:sldId id="308" r:id="rId26"/>
    <p:sldId id="269" r:id="rId27"/>
    <p:sldId id="291" r:id="rId28"/>
    <p:sldId id="295" r:id="rId29"/>
    <p:sldId id="297" r:id="rId30"/>
    <p:sldId id="296" r:id="rId31"/>
    <p:sldId id="292" r:id="rId32"/>
    <p:sldId id="270" r:id="rId33"/>
    <p:sldId id="271" r:id="rId34"/>
    <p:sldId id="272" r:id="rId35"/>
    <p:sldId id="273" r:id="rId36"/>
    <p:sldId id="274" r:id="rId37"/>
    <p:sldId id="277" r:id="rId38"/>
    <p:sldId id="279" r:id="rId39"/>
    <p:sldId id="313" r:id="rId40"/>
    <p:sldId id="275" r:id="rId41"/>
    <p:sldId id="276" r:id="rId42"/>
    <p:sldId id="278" r:id="rId43"/>
    <p:sldId id="281" r:id="rId44"/>
    <p:sldId id="280" r:id="rId45"/>
    <p:sldId id="309" r:id="rId4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134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32" name="Rectangle 31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0" name="Rectangle 39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1" name="Rectangle 40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42" name="Rectangle 41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914400" y="4343400"/>
            <a:ext cx="7772400" cy="1975104"/>
          </a:xfrm>
        </p:spPr>
        <p:txBody>
          <a:bodyPr/>
          <a:lstStyle>
            <a:lvl1pPr marR="9144" algn="l">
              <a:defRPr sz="4000" b="1" cap="all" spc="0" baseline="0">
                <a:effectLst>
                  <a:reflection blurRad="12700" stA="34000" endA="740" endPos="53000" dir="5400000" sy="-100000" algn="bl" rotWithShape="0"/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914400" y="2834640"/>
            <a:ext cx="7772400" cy="1508760"/>
          </a:xfrm>
        </p:spPr>
        <p:txBody>
          <a:bodyPr lIns="100584" tIns="45720" anchor="b"/>
          <a:lstStyle>
            <a:lvl1pPr marL="0" indent="0" algn="l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56" name="Rectangle 55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5" name="Rectangle 64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6" name="Rectangle 65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7" name="Rectangle 66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981200" cy="5851525"/>
          </a:xfrm>
        </p:spPr>
        <p:txBody>
          <a:bodyPr vert="eaVert" anchor="ctr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58674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reeform 13"/>
          <p:cNvSpPr>
            <a:spLocks/>
          </p:cNvSpPr>
          <p:nvPr/>
        </p:nvSpPr>
        <p:spPr bwMode="auto">
          <a:xfrm>
            <a:off x="4828952" y="1073888"/>
            <a:ext cx="4322136" cy="5791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3648"/>
              </a:cxn>
              <a:cxn ang="0">
                <a:pos x="720" y="2016"/>
              </a:cxn>
              <a:cxn ang="0">
                <a:pos x="2736" y="0"/>
              </a:cxn>
              <a:cxn ang="0">
                <a:pos x="2736" y="96"/>
              </a:cxn>
              <a:cxn ang="0">
                <a:pos x="744" y="2038"/>
              </a:cxn>
              <a:cxn ang="0">
                <a:pos x="48" y="3648"/>
              </a:cxn>
              <a:cxn ang="0">
                <a:pos x="0" y="3648"/>
              </a:cxn>
            </a:cxnLst>
            <a:rect l="0" t="0" r="0" b="0"/>
            <a:pathLst>
              <a:path w="2736" h="3648">
                <a:moveTo>
                  <a:pt x="0" y="3648"/>
                </a:moveTo>
                <a:lnTo>
                  <a:pt x="720" y="2016"/>
                </a:lnTo>
                <a:lnTo>
                  <a:pt x="2736" y="672"/>
                </a:lnTo>
                <a:lnTo>
                  <a:pt x="2736" y="720"/>
                </a:lnTo>
                <a:lnTo>
                  <a:pt x="744" y="2038"/>
                </a:lnTo>
                <a:lnTo>
                  <a:pt x="48" y="3648"/>
                </a:lnTo>
                <a:lnTo>
                  <a:pt x="48" y="3648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5" name="Freeform 14"/>
          <p:cNvSpPr>
            <a:spLocks/>
          </p:cNvSpPr>
          <p:nvPr/>
        </p:nvSpPr>
        <p:spPr bwMode="auto">
          <a:xfrm>
            <a:off x="373966" y="0"/>
            <a:ext cx="5514536" cy="6615332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4080"/>
              </a:cxn>
              <a:cxn ang="0">
                <a:pos x="0" y="4128"/>
              </a:cxn>
              <a:cxn ang="0">
                <a:pos x="3504" y="2640"/>
              </a:cxn>
              <a:cxn ang="0">
                <a:pos x="2880" y="0"/>
              </a:cxn>
              <a:cxn ang="0">
                <a:pos x="2832" y="0"/>
              </a:cxn>
              <a:cxn ang="0">
                <a:pos x="3465" y="2619"/>
              </a:cxn>
              <a:cxn ang="0">
                <a:pos x="0" y="4080"/>
              </a:cxn>
            </a:cxnLst>
            <a:rect l="0" t="0" r="0" b="0"/>
            <a:pathLst>
              <a:path w="3504" h="4128">
                <a:moveTo>
                  <a:pt x="0" y="4080"/>
                </a:moveTo>
                <a:lnTo>
                  <a:pt x="0" y="4128"/>
                </a:lnTo>
                <a:lnTo>
                  <a:pt x="3504" y="2640"/>
                </a:lnTo>
                <a:lnTo>
                  <a:pt x="2880" y="0"/>
                </a:lnTo>
                <a:lnTo>
                  <a:pt x="2832" y="0"/>
                </a:lnTo>
                <a:lnTo>
                  <a:pt x="3465" y="2619"/>
                </a:lnTo>
                <a:lnTo>
                  <a:pt x="0" y="4080"/>
                </a:lnTo>
                <a:close/>
              </a:path>
            </a:pathLst>
          </a:custGeom>
          <a:noFill/>
          <a:ln w="3175" cap="flat" cmpd="sng" algn="ctr">
            <a:solidFill>
              <a:schemeClr val="accent2">
                <a:alpha val="5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3" name="Freeform 12"/>
          <p:cNvSpPr>
            <a:spLocks/>
          </p:cNvSpPr>
          <p:nvPr/>
        </p:nvSpPr>
        <p:spPr bwMode="auto">
          <a:xfrm rot="5236414">
            <a:off x="4462128" y="1483600"/>
            <a:ext cx="4114800" cy="11887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6" name="Freeform 15"/>
          <p:cNvSpPr>
            <a:spLocks/>
          </p:cNvSpPr>
          <p:nvPr/>
        </p:nvSpPr>
        <p:spPr bwMode="auto">
          <a:xfrm>
            <a:off x="5943600" y="0"/>
            <a:ext cx="27432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104" y="0"/>
              </a:cxn>
              <a:cxn ang="0">
                <a:pos x="1728" y="0"/>
              </a:cxn>
              <a:cxn ang="0">
                <a:pos x="0" y="2688"/>
              </a:cxn>
              <a:cxn ang="0">
                <a:pos x="1104" y="0"/>
              </a:cxn>
            </a:cxnLst>
            <a:rect l="0" t="0" r="0" b="0"/>
            <a:pathLst>
              <a:path w="1728" h="2688">
                <a:moveTo>
                  <a:pt x="1104" y="0"/>
                </a:moveTo>
                <a:lnTo>
                  <a:pt x="1728" y="0"/>
                </a:lnTo>
                <a:lnTo>
                  <a:pt x="0" y="2688"/>
                </a:lnTo>
                <a:lnTo>
                  <a:pt x="110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7" name="Freeform 16"/>
          <p:cNvSpPr>
            <a:spLocks/>
          </p:cNvSpPr>
          <p:nvPr/>
        </p:nvSpPr>
        <p:spPr bwMode="auto">
          <a:xfrm>
            <a:off x="5943600" y="4267200"/>
            <a:ext cx="3200400" cy="11430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2016" y="240"/>
              </a:cxn>
              <a:cxn ang="0">
                <a:pos x="2016" y="720"/>
              </a:cxn>
              <a:cxn ang="0">
                <a:pos x="0" y="0"/>
              </a:cxn>
            </a:cxnLst>
            <a:rect l="0" t="0" r="0" b="0"/>
            <a:pathLst>
              <a:path w="2016" h="720">
                <a:moveTo>
                  <a:pt x="0" y="0"/>
                </a:moveTo>
                <a:lnTo>
                  <a:pt x="2016" y="240"/>
                </a:lnTo>
                <a:lnTo>
                  <a:pt x="2016" y="72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8" name="Freeform 17"/>
          <p:cNvSpPr>
            <a:spLocks/>
          </p:cNvSpPr>
          <p:nvPr/>
        </p:nvSpPr>
        <p:spPr bwMode="auto">
          <a:xfrm>
            <a:off x="5943600" y="0"/>
            <a:ext cx="1371600" cy="4267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864" y="0"/>
              </a:cxn>
              <a:cxn ang="0">
                <a:pos x="0" y="2688"/>
              </a:cxn>
              <a:cxn ang="0">
                <a:pos x="768" y="0"/>
              </a:cxn>
              <a:cxn ang="0">
                <a:pos x="864" y="0"/>
              </a:cxn>
            </a:cxnLst>
            <a:rect l="0" t="0" r="0" b="0"/>
            <a:pathLst>
              <a:path w="864" h="2688">
                <a:moveTo>
                  <a:pt x="864" y="0"/>
                </a:moveTo>
                <a:lnTo>
                  <a:pt x="0" y="2688"/>
                </a:lnTo>
                <a:lnTo>
                  <a:pt x="768" y="0"/>
                </a:lnTo>
                <a:lnTo>
                  <a:pt x="864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9" name="Freeform 18"/>
          <p:cNvSpPr>
            <a:spLocks/>
          </p:cNvSpPr>
          <p:nvPr/>
        </p:nvSpPr>
        <p:spPr bwMode="auto">
          <a:xfrm>
            <a:off x="5948363" y="4246563"/>
            <a:ext cx="2090737" cy="26114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71" y="1645"/>
              </a:cxn>
              <a:cxn ang="0">
                <a:pos x="1317" y="1645"/>
              </a:cxn>
              <a:cxn ang="0">
                <a:pos x="0" y="0"/>
              </a:cxn>
              <a:cxn ang="0">
                <a:pos x="1071" y="1645"/>
              </a:cxn>
            </a:cxnLst>
            <a:rect l="0" t="0" r="0" b="0"/>
            <a:pathLst>
              <a:path w="1317" h="1645">
                <a:moveTo>
                  <a:pt x="1071" y="1645"/>
                </a:moveTo>
                <a:lnTo>
                  <a:pt x="1317" y="1645"/>
                </a:lnTo>
                <a:lnTo>
                  <a:pt x="0" y="0"/>
                </a:lnTo>
                <a:lnTo>
                  <a:pt x="1071" y="1645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0" name="Freeform 19"/>
          <p:cNvSpPr>
            <a:spLocks/>
          </p:cNvSpPr>
          <p:nvPr/>
        </p:nvSpPr>
        <p:spPr bwMode="auto">
          <a:xfrm>
            <a:off x="5943600" y="4267200"/>
            <a:ext cx="16002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1008" y="1632"/>
              </a:cxn>
              <a:cxn ang="0">
                <a:pos x="0" y="0"/>
              </a:cxn>
              <a:cxn ang="0">
                <a:pos x="960" y="1632"/>
              </a:cxn>
              <a:cxn ang="0">
                <a:pos x="1008" y="1632"/>
              </a:cxn>
            </a:cxnLst>
            <a:rect l="0" t="0" r="0" b="0"/>
            <a:pathLst>
              <a:path w="1008" h="1632">
                <a:moveTo>
                  <a:pt x="1008" y="1632"/>
                </a:moveTo>
                <a:lnTo>
                  <a:pt x="0" y="0"/>
                </a:lnTo>
                <a:lnTo>
                  <a:pt x="960" y="1632"/>
                </a:lnTo>
                <a:lnTo>
                  <a:pt x="1008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1" name="Freeform 20"/>
          <p:cNvSpPr>
            <a:spLocks/>
          </p:cNvSpPr>
          <p:nvPr/>
        </p:nvSpPr>
        <p:spPr bwMode="auto">
          <a:xfrm>
            <a:off x="5943600" y="1371600"/>
            <a:ext cx="3200400" cy="2895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2016" y="144"/>
              </a:cxn>
              <a:cxn ang="0">
                <a:pos x="0" y="1824"/>
              </a:cxn>
              <a:cxn ang="0">
                <a:pos x="2016" y="0"/>
              </a:cxn>
            </a:cxnLst>
            <a:rect l="0" t="0" r="0" b="0"/>
            <a:pathLst>
              <a:path w="2016" h="1824">
                <a:moveTo>
                  <a:pt x="2016" y="0"/>
                </a:moveTo>
                <a:lnTo>
                  <a:pt x="2016" y="144"/>
                </a:lnTo>
                <a:lnTo>
                  <a:pt x="0" y="1824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2" name="Freeform 21"/>
          <p:cNvSpPr>
            <a:spLocks/>
          </p:cNvSpPr>
          <p:nvPr/>
        </p:nvSpPr>
        <p:spPr bwMode="auto">
          <a:xfrm>
            <a:off x="5943600" y="1752600"/>
            <a:ext cx="3200400" cy="2514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2016" y="0"/>
              </a:cxn>
              <a:cxn ang="0">
                <a:pos x="0" y="1584"/>
              </a:cxn>
              <a:cxn ang="0">
                <a:pos x="2016" y="48"/>
              </a:cxn>
              <a:cxn ang="0">
                <a:pos x="2016" y="0"/>
              </a:cxn>
            </a:cxnLst>
            <a:rect l="0" t="0" r="0" b="0"/>
            <a:pathLst>
              <a:path w="2016" h="1584">
                <a:moveTo>
                  <a:pt x="2016" y="0"/>
                </a:moveTo>
                <a:lnTo>
                  <a:pt x="0" y="1584"/>
                </a:lnTo>
                <a:lnTo>
                  <a:pt x="2016" y="48"/>
                </a:lnTo>
                <a:lnTo>
                  <a:pt x="2016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3" name="Freeform 22"/>
          <p:cNvSpPr>
            <a:spLocks/>
          </p:cNvSpPr>
          <p:nvPr/>
        </p:nvSpPr>
        <p:spPr bwMode="auto">
          <a:xfrm>
            <a:off x="990600" y="4267200"/>
            <a:ext cx="4953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120" y="0"/>
              </a:cxn>
              <a:cxn ang="0">
                <a:pos x="1056" y="1632"/>
              </a:cxn>
              <a:cxn ang="0">
                <a:pos x="0" y="1632"/>
              </a:cxn>
            </a:cxnLst>
            <a:rect l="0" t="0" r="0" b="0"/>
            <a:pathLst>
              <a:path w="3120" h="1632">
                <a:moveTo>
                  <a:pt x="0" y="1632"/>
                </a:moveTo>
                <a:lnTo>
                  <a:pt x="3120" y="0"/>
                </a:lnTo>
                <a:lnTo>
                  <a:pt x="1056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4" name="Freeform 23"/>
          <p:cNvSpPr>
            <a:spLocks/>
          </p:cNvSpPr>
          <p:nvPr/>
        </p:nvSpPr>
        <p:spPr bwMode="auto">
          <a:xfrm>
            <a:off x="533400" y="4267200"/>
            <a:ext cx="53340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3360" y="0"/>
              </a:cxn>
              <a:cxn ang="0">
                <a:pos x="144" y="1632"/>
              </a:cxn>
              <a:cxn ang="0">
                <a:pos x="0" y="1632"/>
              </a:cxn>
            </a:cxnLst>
            <a:rect l="0" t="0" r="0" b="0"/>
            <a:pathLst>
              <a:path w="3360" h="1632">
                <a:moveTo>
                  <a:pt x="0" y="1632"/>
                </a:moveTo>
                <a:lnTo>
                  <a:pt x="3360" y="0"/>
                </a:lnTo>
                <a:lnTo>
                  <a:pt x="144" y="1632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5" name="Freeform 24"/>
          <p:cNvSpPr>
            <a:spLocks/>
          </p:cNvSpPr>
          <p:nvPr/>
        </p:nvSpPr>
        <p:spPr bwMode="auto">
          <a:xfrm>
            <a:off x="366824" y="2438400"/>
            <a:ext cx="5638800" cy="1828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152"/>
              </a:cxn>
              <a:cxn ang="0">
                <a:pos x="0" y="384"/>
              </a:cxn>
              <a:cxn ang="0">
                <a:pos x="0" y="0"/>
              </a:cxn>
            </a:cxnLst>
            <a:rect l="0" t="0" r="0" b="0"/>
            <a:pathLst>
              <a:path w="3552" h="1152">
                <a:moveTo>
                  <a:pt x="0" y="0"/>
                </a:moveTo>
                <a:lnTo>
                  <a:pt x="3504" y="1152"/>
                </a:lnTo>
                <a:lnTo>
                  <a:pt x="0" y="384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6" name="Freeform 25"/>
          <p:cNvSpPr>
            <a:spLocks/>
          </p:cNvSpPr>
          <p:nvPr/>
        </p:nvSpPr>
        <p:spPr bwMode="auto">
          <a:xfrm>
            <a:off x="366824" y="2133600"/>
            <a:ext cx="5638800" cy="21336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3552" y="1344"/>
              </a:cxn>
              <a:cxn ang="0">
                <a:pos x="0" y="48"/>
              </a:cxn>
              <a:cxn ang="0">
                <a:pos x="0" y="0"/>
              </a:cxn>
            </a:cxnLst>
            <a:rect l="0" t="0" r="0" b="0"/>
            <a:pathLst>
              <a:path w="3552" h="1344">
                <a:moveTo>
                  <a:pt x="0" y="0"/>
                </a:moveTo>
                <a:lnTo>
                  <a:pt x="3552" y="1344"/>
                </a:lnTo>
                <a:lnTo>
                  <a:pt x="0" y="48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tint val="95000"/>
              <a:satMod val="20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27" name="Freeform 26"/>
          <p:cNvSpPr>
            <a:spLocks/>
          </p:cNvSpPr>
          <p:nvPr/>
        </p:nvSpPr>
        <p:spPr bwMode="auto">
          <a:xfrm>
            <a:off x="4572000" y="4267200"/>
            <a:ext cx="1371600" cy="25908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1632"/>
              </a:cxn>
              <a:cxn ang="0">
                <a:pos x="96" y="1632"/>
              </a:cxn>
              <a:cxn ang="0">
                <a:pos x="864" y="0"/>
              </a:cxn>
              <a:cxn ang="0">
                <a:pos x="0" y="1632"/>
              </a:cxn>
            </a:cxnLst>
            <a:rect l="0" t="0" r="0" b="0"/>
            <a:pathLst>
              <a:path w="864" h="1632">
                <a:moveTo>
                  <a:pt x="0" y="1632"/>
                </a:moveTo>
                <a:lnTo>
                  <a:pt x="96" y="1632"/>
                </a:lnTo>
                <a:lnTo>
                  <a:pt x="864" y="0"/>
                </a:lnTo>
                <a:lnTo>
                  <a:pt x="0" y="1632"/>
                </a:lnTo>
                <a:close/>
              </a:path>
            </a:pathLst>
          </a:custGeom>
          <a:solidFill>
            <a:schemeClr val="bg2">
              <a:tint val="95000"/>
              <a:satMod val="180000"/>
              <a:alpha val="3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06902" y="1351672"/>
            <a:ext cx="5718048" cy="977486"/>
          </a:xfrm>
        </p:spPr>
        <p:txBody>
          <a:bodyPr lIns="82296" tIns="45720" bIns="0" anchor="t"/>
          <a:lstStyle>
            <a:lvl1pPr marL="54864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7" name="Rectangle 6"/>
          <p:cNvSpPr/>
          <p:nvPr/>
        </p:nvSpPr>
        <p:spPr>
          <a:xfrm>
            <a:off x="363160" y="402264"/>
            <a:ext cx="850392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6902" y="512064"/>
            <a:ext cx="8156448" cy="777240"/>
          </a:xfrm>
        </p:spPr>
        <p:txBody>
          <a:bodyPr tIns="64008"/>
          <a:lstStyle>
            <a:lvl1pPr algn="l">
              <a:buNone/>
              <a:defRPr sz="3800" b="0" cap="none" spc="-150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 flipH="1">
            <a:off x="371538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9" name="Rectangle 8"/>
          <p:cNvSpPr/>
          <p:nvPr/>
        </p:nvSpPr>
        <p:spPr>
          <a:xfrm flipH="1">
            <a:off x="411109" y="680477"/>
            <a:ext cx="27432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0" name="Rectangle 9"/>
          <p:cNvSpPr/>
          <p:nvPr/>
        </p:nvSpPr>
        <p:spPr>
          <a:xfrm flipH="1">
            <a:off x="448450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H="1">
            <a:off x="476702" y="680477"/>
            <a:ext cx="9144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00478" y="680477"/>
            <a:ext cx="36576" cy="365760"/>
          </a:xfrm>
          <a:prstGeom prst="rect">
            <a:avLst/>
          </a:prstGeom>
          <a:solidFill>
            <a:srgbClr val="000000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12064"/>
            <a:ext cx="8229600" cy="914400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64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55344" y="17705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0" y="402265"/>
            <a:ext cx="8867080" cy="886265"/>
          </a:xfrm>
          <a:prstGeom prst="rect">
            <a:avLst/>
          </a:prstGeom>
          <a:solidFill>
            <a:schemeClr val="bg2">
              <a:tint val="95000"/>
              <a:satMod val="180000"/>
              <a:alpha val="4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4824" y="512064"/>
            <a:ext cx="7772400" cy="914400"/>
          </a:xfrm>
        </p:spPr>
        <p:txBody>
          <a:bodyPr anchor="t"/>
          <a:lstStyle>
            <a:lvl1pPr>
              <a:defRPr sz="400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09750"/>
            <a:ext cx="4040188" cy="639762"/>
          </a:xfrm>
        </p:spPr>
        <p:txBody>
          <a:bodyPr anchor="ctr"/>
          <a:lstStyle>
            <a:lvl1pPr marL="73152" indent="0" algn="l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09750"/>
            <a:ext cx="4041775" cy="639762"/>
          </a:xfrm>
        </p:spPr>
        <p:txBody>
          <a:bodyPr anchor="ctr"/>
          <a:lstStyle>
            <a:lvl1pPr marL="73152" indent="0">
              <a:buNone/>
              <a:defRPr sz="2400" b="1">
                <a:solidFill>
                  <a:schemeClr val="accent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459037"/>
            <a:ext cx="4040188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59037"/>
            <a:ext cx="4041775" cy="3959352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  <p:sp>
        <p:nvSpPr>
          <p:cNvPr id="16" name="Rectangle 15"/>
          <p:cNvSpPr/>
          <p:nvPr/>
        </p:nvSpPr>
        <p:spPr>
          <a:xfrm>
            <a:off x="87790" y="680477"/>
            <a:ext cx="45720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7" name="Rectangle 16"/>
          <p:cNvSpPr/>
          <p:nvPr/>
        </p:nvSpPr>
        <p:spPr>
          <a:xfrm>
            <a:off x="47305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8" name="Rectangle 17"/>
          <p:cNvSpPr/>
          <p:nvPr/>
        </p:nvSpPr>
        <p:spPr>
          <a:xfrm>
            <a:off x="2825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0" name="Rectangle 19"/>
          <p:cNvSpPr/>
          <p:nvPr/>
        </p:nvSpPr>
        <p:spPr>
          <a:xfrm flipH="1">
            <a:off x="149770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1" name="Rectangle 20"/>
          <p:cNvSpPr/>
          <p:nvPr/>
        </p:nvSpPr>
        <p:spPr>
          <a:xfrm flipH="1">
            <a:off x="189341" y="680477"/>
            <a:ext cx="27432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Rectangle 21"/>
          <p:cNvSpPr/>
          <p:nvPr/>
        </p:nvSpPr>
        <p:spPr>
          <a:xfrm flipH="1">
            <a:off x="226682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 flipH="1">
            <a:off x="254934" y="680477"/>
            <a:ext cx="9144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30" name="Rectangle 29"/>
          <p:cNvSpPr/>
          <p:nvPr/>
        </p:nvSpPr>
        <p:spPr>
          <a:xfrm>
            <a:off x="278710" y="680477"/>
            <a:ext cx="36576" cy="365760"/>
          </a:xfrm>
          <a:prstGeom prst="rect">
            <a:avLst/>
          </a:prstGeom>
          <a:solidFill>
            <a:schemeClr val="bg2"/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</p:spPr>
        <p:txBody>
          <a:bodyPr/>
          <a:lstStyle>
            <a:lvl1pPr>
              <a:defRPr sz="4000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8229600" cy="1162050"/>
          </a:xfrm>
        </p:spPr>
        <p:txBody>
          <a:bodyPr anchor="ctr"/>
          <a:lstStyle>
            <a:lvl1pPr algn="l">
              <a:buNone/>
              <a:defRPr sz="36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435100"/>
            <a:ext cx="2514600" cy="4572000"/>
          </a:xfrm>
        </p:spPr>
        <p:txBody>
          <a:bodyPr/>
          <a:lstStyle>
            <a:lvl1pPr marL="54864" indent="0"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429000" y="1435100"/>
            <a:ext cx="54864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68032" y="0"/>
            <a:ext cx="8778240" cy="1878037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9" name="Straight Connector 8"/>
          <p:cNvCxnSpPr/>
          <p:nvPr/>
        </p:nvCxnSpPr>
        <p:spPr>
          <a:xfrm flipV="1">
            <a:off x="363195" y="1885028"/>
            <a:ext cx="8782622" cy="0"/>
          </a:xfrm>
          <a:prstGeom prst="line">
            <a:avLst/>
          </a:prstGeom>
          <a:noFill/>
          <a:ln w="19050" cap="flat" cmpd="sng" algn="ctr">
            <a:solidFill>
              <a:srgbClr val="FFFFFF">
                <a:alpha val="100000"/>
              </a:srgbClr>
            </a:soli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0" name="Group 9"/>
          <p:cNvGrpSpPr/>
          <p:nvPr/>
        </p:nvGrpSpPr>
        <p:grpSpPr>
          <a:xfrm rot="5400000">
            <a:off x="8514581" y="1219200"/>
            <a:ext cx="132763" cy="128466"/>
            <a:chOff x="6668087" y="1297746"/>
            <a:chExt cx="161840" cy="156602"/>
          </a:xfrm>
        </p:grpSpPr>
        <p:cxnSp>
          <p:nvCxnSpPr>
            <p:cNvPr id="15" name="Straight Connector 14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 bwMode="grayWhite">
          <a:xfrm>
            <a:off x="914400" y="441251"/>
            <a:ext cx="6858000" cy="701749"/>
          </a:xfrm>
        </p:spPr>
        <p:txBody>
          <a:bodyPr anchor="b"/>
          <a:lstStyle>
            <a:lvl1pPr algn="l">
              <a:buNone/>
              <a:defRPr sz="21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68032" y="1893781"/>
            <a:ext cx="8778240" cy="4960144"/>
          </a:xfrm>
          <a:solidFill>
            <a:schemeClr val="bg2"/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914400" y="1150144"/>
            <a:ext cx="6858000" cy="685800"/>
          </a:xfrm>
        </p:spPr>
        <p:txBody>
          <a:bodyPr/>
          <a:lstStyle>
            <a:lvl1pPr marL="27432" indent="0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grpSp>
        <p:nvGrpSpPr>
          <p:cNvPr id="14" name="Group 13"/>
          <p:cNvGrpSpPr/>
          <p:nvPr/>
        </p:nvGrpSpPr>
        <p:grpSpPr>
          <a:xfrm rot="5400000">
            <a:off x="8666981" y="1371600"/>
            <a:ext cx="132763" cy="128466"/>
            <a:chOff x="6668087" y="1297746"/>
            <a:chExt cx="161840" cy="156602"/>
          </a:xfrm>
        </p:grpSpPr>
        <p:cxnSp>
          <p:nvCxnSpPr>
            <p:cNvPr id="11" name="Straight Connector 10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Straight Connector 12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Group 17"/>
          <p:cNvGrpSpPr/>
          <p:nvPr/>
        </p:nvGrpSpPr>
        <p:grpSpPr>
          <a:xfrm rot="5400000">
            <a:off x="8320088" y="1474763"/>
            <a:ext cx="132763" cy="128466"/>
            <a:chOff x="6668087" y="1297746"/>
            <a:chExt cx="161840" cy="156602"/>
          </a:xfrm>
        </p:grpSpPr>
        <p:cxnSp>
          <p:nvCxnSpPr>
            <p:cNvPr id="19" name="Straight Connector 18"/>
            <p:cNvCxnSpPr/>
            <p:nvPr/>
          </p:nvCxnSpPr>
          <p:spPr>
            <a:xfrm rot="16200000">
              <a:off x="6664064" y="1301769"/>
              <a:ext cx="88509" cy="80463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rot="16200000" flipV="1">
              <a:off x="6685888" y="1391257"/>
              <a:ext cx="125755" cy="427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rot="5400000" flipH="1">
              <a:off x="6744524" y="1300853"/>
              <a:ext cx="88509" cy="82296"/>
            </a:xfrm>
            <a:prstGeom prst="line">
              <a:avLst/>
            </a:prstGeom>
            <a:noFill/>
            <a:ln w="25400" cap="rnd" cmpd="sng" algn="ctr">
              <a:solidFill>
                <a:srgbClr val="FFFFFF">
                  <a:alpha val="100000"/>
                </a:srgbClr>
              </a:solidFill>
              <a:prstDash val="solid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477000" y="55499"/>
            <a:ext cx="2133600" cy="365125"/>
          </a:xfrm>
        </p:spPr>
        <p:txBody>
          <a:bodyPr/>
          <a:lstStyle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914400" y="55499"/>
            <a:ext cx="5562600" cy="365125"/>
          </a:xfrm>
        </p:spPr>
        <p:txBody>
          <a:bodyPr/>
          <a:lstStyle>
            <a:extLst/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55499"/>
            <a:ext cx="457200" cy="365125"/>
          </a:xfrm>
        </p:spPr>
        <p:txBody>
          <a:bodyPr/>
          <a:lstStyle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-1"/>
            <a:ext cx="365760" cy="6854456"/>
          </a:xfrm>
          <a:prstGeom prst="rect">
            <a:avLst/>
          </a:prstGeom>
          <a:solidFill>
            <a:srgbClr val="FFFFFF">
              <a:alpha val="100000"/>
            </a:srgb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255291" y="5047394"/>
            <a:ext cx="73152" cy="169164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255291" y="4796819"/>
            <a:ext cx="73152" cy="228600"/>
          </a:xfrm>
          <a:prstGeom prst="rect">
            <a:avLst/>
          </a:prstGeom>
          <a:solidFill>
            <a:schemeClr val="accent3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255291" y="4637685"/>
            <a:ext cx="73152" cy="137160"/>
          </a:xfrm>
          <a:prstGeom prst="rect">
            <a:avLst/>
          </a:prstGeom>
          <a:solidFill>
            <a:schemeClr val="bg2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55291" y="4542559"/>
            <a:ext cx="73152" cy="7315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09558" y="680477"/>
            <a:ext cx="45720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5" name="Rectangle 14"/>
          <p:cNvSpPr/>
          <p:nvPr/>
        </p:nvSpPr>
        <p:spPr>
          <a:xfrm>
            <a:off x="269073" y="680477"/>
            <a:ext cx="27432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16" name="Rectangle 15"/>
          <p:cNvSpPr/>
          <p:nvPr/>
        </p:nvSpPr>
        <p:spPr>
          <a:xfrm>
            <a:off x="250020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7" name="Rectangle 16"/>
          <p:cNvSpPr/>
          <p:nvPr/>
        </p:nvSpPr>
        <p:spPr>
          <a:xfrm>
            <a:off x="221768" y="680477"/>
            <a:ext cx="9144" cy="365760"/>
          </a:xfrm>
          <a:prstGeom prst="rect">
            <a:avLst/>
          </a:prstGeom>
          <a:solidFill>
            <a:srgbClr val="000000">
              <a:alpha val="10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 vert="horz" anchor="t">
            <a:noAutofit/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914400" y="1783560"/>
            <a:ext cx="7772400" cy="4572000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4770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fld id="{1D143D0A-B3FD-44CD-BB66-DFD99210D2DF}" type="datetimeFigureOut">
              <a:rPr lang="en-US" smtClean="0"/>
              <a:pPr/>
              <a:t>5/20/2014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914400" y="6416675"/>
            <a:ext cx="55626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100">
                <a:solidFill>
                  <a:schemeClr val="tx2"/>
                </a:solidFill>
              </a:defRPr>
            </a:lvl1pPr>
            <a:extLst/>
          </a:lstStyle>
          <a:p>
            <a:endParaRPr lang="en-IN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  <a:extLst/>
          </a:lstStyle>
          <a:p>
            <a:fld id="{D00AAF39-02E6-48B7-8852-116A324EF8CD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 spc="-100" baseline="0">
          <a:solidFill>
            <a:schemeClr val="tx2">
              <a:satMod val="200000"/>
            </a:schemeClr>
          </a:solidFill>
          <a:latin typeface="+mj-lt"/>
          <a:ea typeface="+mj-ea"/>
          <a:cs typeface="+mj-cs"/>
        </a:defRPr>
      </a:lvl1pPr>
      <a:extLst/>
    </p:titleStyle>
    <p:bodyStyle>
      <a:lvl1pPr marL="411480" indent="-342900" algn="l" rtl="0" eaLnBrk="1" latinLnBrk="0" hangingPunct="1">
        <a:spcBef>
          <a:spcPts val="700"/>
        </a:spcBef>
        <a:buClr>
          <a:schemeClr val="tx2"/>
        </a:buClr>
        <a:buSzPct val="95000"/>
        <a:buFont typeface="Wingdings"/>
        <a:buChar char="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740664" indent="-28575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2"/>
        </a:buClr>
        <a:buFont typeface="Wingdings 2"/>
        <a:buChar char="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61872" indent="-228600" algn="l" rtl="0" eaLnBrk="1" latinLnBrk="0" hangingPunct="1">
        <a:spcBef>
          <a:spcPct val="20000"/>
        </a:spcBef>
        <a:buClr>
          <a:schemeClr val="accent3"/>
        </a:buClr>
        <a:buFont typeface="Wingdings 3"/>
        <a:buChar char="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14813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09928" indent="-210312" algn="l" rtl="0" eaLnBrk="1" latinLnBrk="0" hangingPunct="1">
        <a:spcBef>
          <a:spcPct val="20000"/>
        </a:spcBef>
        <a:buClr>
          <a:schemeClr val="accent3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01952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93976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rtl="0" eaLnBrk="1" latinLnBrk="0" hangingPunct="1">
        <a:spcBef>
          <a:spcPct val="20000"/>
        </a:spcBef>
        <a:buClr>
          <a:schemeClr val="accent4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39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3568" y="5672455"/>
            <a:ext cx="8106694" cy="1140921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Dr Aaron de Souza </a:t>
            </a:r>
          </a:p>
          <a:p>
            <a:pPr algn="ctr"/>
            <a:r>
              <a:rPr lang="en-US" sz="2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C000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MD, DM, DNB, MNAMS</a:t>
            </a:r>
            <a:endParaRPr lang="en-US" sz="28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FFC000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Consultant Neurologist, </a:t>
            </a:r>
          </a:p>
          <a:p>
            <a:pPr algn="ctr"/>
            <a:r>
              <a:rPr lang="en-US" sz="3200" dirty="0" err="1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Manipal</a:t>
            </a:r>
            <a:r>
              <a:rPr 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Goa Hospital</a:t>
            </a:r>
            <a:endParaRPr lang="en-IN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242" name="Picture 2" descr="C:\Users\USER\Documents\Academic\Academics\stroke\brain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000000"/>
              </a:clrFrom>
              <a:clrTo>
                <a:srgbClr val="000000">
                  <a:alpha val="0"/>
                </a:srgbClr>
              </a:clrTo>
            </a:clrChange>
            <a:duotone>
              <a:prstClr val="black"/>
              <a:schemeClr val="tx2">
                <a:tint val="45000"/>
                <a:satMod val="400000"/>
              </a:schemeClr>
            </a:duotone>
          </a:blip>
          <a:srcRect/>
          <a:stretch>
            <a:fillRect/>
          </a:stretch>
        </p:blipFill>
        <p:spPr bwMode="auto">
          <a:xfrm>
            <a:off x="3131840" y="44624"/>
            <a:ext cx="3384375" cy="4518315"/>
          </a:xfrm>
          <a:prstGeom prst="rect">
            <a:avLst/>
          </a:prstGeom>
          <a:noFill/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832048" y="2492896"/>
            <a:ext cx="7772400" cy="1829761"/>
          </a:xfrm>
          <a:prstGeom prst="rect">
            <a:avLst/>
          </a:prstGeom>
        </p:spPr>
        <p:txBody>
          <a:bodyPr vert="horz" anchor="t">
            <a:noAutofit/>
          </a:bodyPr>
          <a:lstStyle/>
          <a:p>
            <a:pPr marL="0" marR="9144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STROKE: </a:t>
            </a:r>
            <a:br>
              <a:rPr kumimoji="0" lang="en-US" sz="6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en-US" sz="6600" b="1" i="0" u="none" strike="noStrike" kern="1200" normalizeH="0" baseline="0" noProof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AN OVERVIEW</a:t>
            </a:r>
            <a:endParaRPr kumimoji="0" lang="en-IN" sz="6600" b="1" i="0" u="none" strike="noStrike" kern="1200" normalizeH="0" baseline="0" noProof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2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Arterial Embolism</a:t>
            </a:r>
            <a:endParaRPr lang="en-IN" dirty="0"/>
          </a:p>
        </p:txBody>
      </p:sp>
      <p:pic>
        <p:nvPicPr>
          <p:cNvPr id="12290" name="Picture 2" descr="C:\Users\USER\Documents\Academic\Academics\stroke\carotid emboli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1680" y="1249362"/>
            <a:ext cx="6446115" cy="54199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218" name="Picture 2" descr="C:\Users\USER\Documents\Academic\Academics\stroke\haemorrhag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280449"/>
            <a:ext cx="7776864" cy="64159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Aneurysms and cerebral haemorrhage</a:t>
            </a:r>
            <a:endParaRPr lang="en-IN" dirty="0"/>
          </a:p>
        </p:txBody>
      </p:sp>
      <p:pic>
        <p:nvPicPr>
          <p:cNvPr id="8194" name="Picture 2" descr="C:\Users\USER\Documents\Academic\Academics\stroke\aneurys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988840"/>
            <a:ext cx="3888432" cy="3888432"/>
          </a:xfrm>
          <a:prstGeom prst="rect">
            <a:avLst/>
          </a:prstGeom>
          <a:noFill/>
        </p:spPr>
      </p:pic>
      <p:pic>
        <p:nvPicPr>
          <p:cNvPr id="8195" name="Picture 3" descr="C:\Users\USER\Documents\Academic\Academics\stroke\aneurysm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7984" y="2348880"/>
            <a:ext cx="4524375" cy="3200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Why is </a:t>
            </a:r>
            <a:r>
              <a:rPr lang="en-US" smtClean="0"/>
              <a:t>Stroke Important?</a:t>
            </a:r>
            <a:endParaRPr lang="en-IN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090944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Third leading cause of death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Heart disease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Cancer</a:t>
            </a:r>
          </a:p>
          <a:p>
            <a:pPr lvl="1">
              <a:lnSpc>
                <a:spcPct val="150000"/>
              </a:lnSpc>
            </a:pPr>
            <a:r>
              <a:rPr lang="en-US" dirty="0" smtClean="0"/>
              <a:t>Stroke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700, 000 strokes per year in USA;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 450, 000 in Europe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Almost 8% of ischaemic and 40% of </a:t>
            </a:r>
            <a:r>
              <a:rPr lang="en-US" dirty="0" err="1" smtClean="0"/>
              <a:t>haemorrhagic</a:t>
            </a:r>
            <a:r>
              <a:rPr lang="en-US" dirty="0" smtClean="0"/>
              <a:t> strokes die in 30 days</a:t>
            </a:r>
            <a:endParaRPr lang="en-IN" dirty="0"/>
          </a:p>
        </p:txBody>
      </p:sp>
      <p:pic>
        <p:nvPicPr>
          <p:cNvPr id="5122" name="Picture 2" descr="C:\Users\USER\Documents\Academic\Academics\stroke\downloa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940152" y="1268760"/>
            <a:ext cx="2966730" cy="35283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7" dur="20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4338" name="Picture 2" descr="C:\Users\USER\Documents\Academic\Academics\stroke\MCA-Stroke-Brain-Human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Indian Scenario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329642" cy="5019506"/>
          </a:xfrm>
        </p:spPr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Incidence: 150 per </a:t>
            </a:r>
            <a:r>
              <a:rPr lang="en-US" dirty="0" err="1" smtClean="0"/>
              <a:t>lakh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(150 persons out of every </a:t>
            </a:r>
            <a:r>
              <a:rPr lang="en-US" dirty="0" err="1" smtClean="0"/>
              <a:t>lakh</a:t>
            </a:r>
            <a:r>
              <a:rPr lang="en-US" dirty="0" smtClean="0"/>
              <a:t>, </a:t>
            </a:r>
          </a:p>
          <a:p>
            <a:pPr lvl="1">
              <a:lnSpc>
                <a:spcPct val="150000"/>
              </a:lnSpc>
              <a:buNone/>
            </a:pPr>
            <a:r>
              <a:rPr lang="en-US" dirty="0" smtClean="0"/>
              <a:t>	or 3 in each 2 000)</a:t>
            </a:r>
            <a:endParaRPr lang="en-IN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Most common neurologic disease after migraine and epilepsy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Of stroke patients still alive at 6months, over 30% are dependent on others for even basic functions</a:t>
            </a:r>
          </a:p>
        </p:txBody>
      </p:sp>
      <p:pic>
        <p:nvPicPr>
          <p:cNvPr id="11266" name="Picture 2" descr="C:\Users\USER\Documents\Academic\Academics\stroke\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381000"/>
            <a:ext cx="3810000" cy="304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Deadly Disease,</a:t>
            </a:r>
            <a:br>
              <a:rPr lang="en-US" dirty="0" smtClean="0"/>
            </a:br>
            <a:r>
              <a:rPr lang="en-US" dirty="0" smtClean="0"/>
              <a:t>Becoming More Frequent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Increased incidence of stroke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As the population grows older due to longer life expectancy,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Lifestyle changes in India </a:t>
            </a:r>
          </a:p>
          <a:p>
            <a:pPr lvl="1">
              <a:lnSpc>
                <a:spcPct val="200000"/>
              </a:lnSpc>
            </a:pPr>
            <a:r>
              <a:rPr lang="en-US" dirty="0" smtClean="0"/>
              <a:t>High incidence of diabetes</a:t>
            </a:r>
          </a:p>
          <a:p>
            <a:pPr>
              <a:lnSpc>
                <a:spcPct val="200000"/>
              </a:lnSpc>
            </a:pPr>
            <a:endParaRPr lang="en-IN" dirty="0"/>
          </a:p>
        </p:txBody>
      </p:sp>
      <p:pic>
        <p:nvPicPr>
          <p:cNvPr id="12290" name="Picture 2" descr="C:\Users\USER\Documents\Academic\Academics\stroke\infarc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16216" y="620688"/>
            <a:ext cx="2190750" cy="20859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ocuments\Academic\Academics\stroke\Co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1457400"/>
            <a:ext cx="5400600" cy="5400600"/>
          </a:xfrm>
          <a:prstGeom prst="rect">
            <a:avLst/>
          </a:prstGeom>
          <a:noFill/>
        </p:spPr>
      </p:pic>
      <p:sp>
        <p:nvSpPr>
          <p:cNvPr id="3" name="Title 2"/>
          <p:cNvSpPr txBox="1">
            <a:spLocks/>
          </p:cNvSpPr>
          <p:nvPr/>
        </p:nvSpPr>
        <p:spPr>
          <a:xfrm>
            <a:off x="914400" y="512064"/>
            <a:ext cx="7772400" cy="9144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-100" normalizeH="0" baseline="0" noProof="0" dirty="0" smtClean="0">
                <a:ln>
                  <a:noFill/>
                </a:ln>
                <a:solidFill>
                  <a:schemeClr val="tx2">
                    <a:satMod val="200000"/>
                  </a:schemeClr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Blood supply to the brain</a:t>
            </a:r>
            <a:endParaRPr kumimoji="0" lang="en-IN" sz="4000" b="0" i="0" u="none" strike="noStrike" kern="1200" cap="none" spc="-100" normalizeH="0" baseline="0" noProof="0" dirty="0">
              <a:ln>
                <a:noFill/>
              </a:ln>
              <a:solidFill>
                <a:schemeClr val="tx2">
                  <a:satMod val="200000"/>
                </a:schemeClr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712" y="332656"/>
            <a:ext cx="3826768" cy="914400"/>
          </a:xfrm>
        </p:spPr>
        <p:txBody>
          <a:bodyPr/>
          <a:lstStyle/>
          <a:p>
            <a:r>
              <a:rPr lang="en-IN" dirty="0" smtClean="0"/>
              <a:t>Risk Factors for Stroke</a:t>
            </a:r>
            <a:endParaRPr lang="en-IN" dirty="0"/>
          </a:p>
        </p:txBody>
      </p:sp>
      <p:pic>
        <p:nvPicPr>
          <p:cNvPr id="17410" name="Picture 2" descr="C:\Users\USER\Documents\Academic\Academics\stroke\risk facto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0"/>
            <a:ext cx="4437112" cy="4437112"/>
          </a:xfrm>
          <a:prstGeom prst="rect">
            <a:avLst/>
          </a:prstGeom>
          <a:noFill/>
        </p:spPr>
      </p:pic>
      <p:pic>
        <p:nvPicPr>
          <p:cNvPr id="5" name="Picture 3" descr="C:\Users\USER\Documents\Academic\Academics\stroke\risk factors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358008"/>
            <a:ext cx="4499993" cy="449999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8229600" cy="914400"/>
          </a:xfrm>
        </p:spPr>
        <p:txBody>
          <a:bodyPr/>
          <a:lstStyle/>
          <a:p>
            <a:r>
              <a:rPr lang="en-IN" dirty="0" smtClean="0"/>
              <a:t>Cigarettes: potent risk factor</a:t>
            </a:r>
            <a:endParaRPr lang="en-IN" dirty="0"/>
          </a:p>
        </p:txBody>
      </p:sp>
      <p:pic>
        <p:nvPicPr>
          <p:cNvPr id="1026" name="Picture 2" descr="C:\Users\USER\Documents\Academic\Academics\stroke\cigaret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1527802"/>
            <a:ext cx="6937814" cy="49865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Stroke: Brain Attack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500174"/>
            <a:ext cx="5472122" cy="4857784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en-US" i="1" dirty="0" smtClean="0"/>
              <a:t>Sudden </a:t>
            </a:r>
            <a:r>
              <a:rPr lang="en-US" dirty="0" smtClean="0"/>
              <a:t>loss of function of a part of the brain</a:t>
            </a:r>
            <a:endParaRPr lang="en-US" sz="1800" dirty="0" smtClean="0"/>
          </a:p>
          <a:p>
            <a:pPr>
              <a:lnSpc>
                <a:spcPct val="200000"/>
              </a:lnSpc>
            </a:pPr>
            <a:r>
              <a:rPr lang="en-US" dirty="0" smtClean="0"/>
              <a:t>Due to a problem with blood supply</a:t>
            </a:r>
            <a:endParaRPr lang="en-IN" dirty="0"/>
          </a:p>
        </p:txBody>
      </p:sp>
      <p:pic>
        <p:nvPicPr>
          <p:cNvPr id="1027" name="Picture 3" descr="C:\Users\USER\Documents\Academic\Academics\stroke\stroke_brain.gif"/>
          <p:cNvPicPr>
            <a:picLocks noChangeAspect="1" noChangeArrowheads="1"/>
          </p:cNvPicPr>
          <p:nvPr/>
        </p:nvPicPr>
        <p:blipFill>
          <a:blip r:embed="rId2" cstate="print"/>
          <a:srcRect l="26129" r="16388"/>
          <a:stretch>
            <a:fillRect/>
          </a:stretch>
        </p:blipFill>
        <p:spPr bwMode="auto">
          <a:xfrm>
            <a:off x="6228184" y="1412776"/>
            <a:ext cx="2376264" cy="5029200"/>
          </a:xfrm>
          <a:prstGeom prst="rect">
            <a:avLst/>
          </a:prstGeom>
          <a:noFill/>
        </p:spPr>
      </p:pic>
      <p:pic>
        <p:nvPicPr>
          <p:cNvPr id="1028" name="Picture 4" descr="C:\Users\USER\Documents\Academic\Academics\stroke\carto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143111"/>
            <a:ext cx="5263803" cy="55720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6442077" y="1693863"/>
            <a:ext cx="2046288" cy="511175"/>
            <a:chOff x="4058" y="1568"/>
            <a:chExt cx="1289" cy="322"/>
          </a:xfrm>
        </p:grpSpPr>
        <p:sp>
          <p:nvSpPr>
            <p:cNvPr id="17411" name="Text Box 3"/>
            <p:cNvSpPr txBox="1">
              <a:spLocks noChangeArrowheads="1"/>
            </p:cNvSpPr>
            <p:nvPr/>
          </p:nvSpPr>
          <p:spPr bwMode="auto">
            <a:xfrm>
              <a:off x="4227" y="1570"/>
              <a:ext cx="1120" cy="32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FFAFD7"/>
                </a:buClr>
                <a:buFont typeface="Arial" charset="0"/>
                <a:buNone/>
              </a:pPr>
              <a:r>
                <a:rPr lang="en-US" sz="1500" dirty="0">
                  <a:latin typeface="Arial" charset="0"/>
                </a:rPr>
                <a:t>Myocardial </a:t>
              </a:r>
              <a:r>
                <a:rPr lang="en-US" sz="1500" dirty="0" smtClean="0">
                  <a:latin typeface="Arial" charset="0"/>
                </a:rPr>
                <a:t>Infarction</a:t>
              </a:r>
            </a:p>
            <a:p>
              <a:pPr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FFAFD7"/>
                </a:buClr>
                <a:buFont typeface="Arial" charset="0"/>
                <a:buNone/>
              </a:pPr>
              <a:r>
                <a:rPr lang="en-US" sz="1500" dirty="0" smtClean="0">
                  <a:latin typeface="Arial" charset="0"/>
                </a:rPr>
                <a:t>(Heart Attack)</a:t>
              </a:r>
              <a:endParaRPr lang="en-US" sz="1500" dirty="0">
                <a:latin typeface="Arial" charset="0"/>
              </a:endParaRPr>
            </a:p>
          </p:txBody>
        </p:sp>
        <p:sp>
          <p:nvSpPr>
            <p:cNvPr id="17412" name="Rectangle 4"/>
            <p:cNvSpPr>
              <a:spLocks noChangeArrowheads="1"/>
            </p:cNvSpPr>
            <p:nvPr/>
          </p:nvSpPr>
          <p:spPr bwMode="auto">
            <a:xfrm>
              <a:off x="4058" y="1568"/>
              <a:ext cx="103" cy="103"/>
            </a:xfrm>
            <a:prstGeom prst="rect">
              <a:avLst/>
            </a:prstGeom>
            <a:solidFill>
              <a:srgbClr val="FF9900"/>
            </a:solidFill>
            <a:ln w="19050">
              <a:solidFill>
                <a:srgbClr val="993300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413" name="Rectangle 5"/>
          <p:cNvSpPr>
            <a:spLocks noChangeArrowheads="1"/>
          </p:cNvSpPr>
          <p:nvPr/>
        </p:nvSpPr>
        <p:spPr bwMode="auto">
          <a:xfrm rot="-5400000">
            <a:off x="-720725" y="3194051"/>
            <a:ext cx="3101975" cy="48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 anchor="b">
            <a:spAutoFit/>
          </a:bodyPr>
          <a:lstStyle/>
          <a:p>
            <a:pPr algn="ctr" defTabSz="893763" eaLnBrk="0" hangingPunct="0"/>
            <a:r>
              <a:rPr lang="en-GB" sz="1600">
                <a:latin typeface="Arial" charset="0"/>
              </a:rPr>
              <a:t>Percent of stroke patients</a:t>
            </a:r>
            <a:br>
              <a:rPr lang="en-GB" sz="1600">
                <a:latin typeface="Arial" charset="0"/>
              </a:rPr>
            </a:br>
            <a:r>
              <a:rPr lang="en-GB" sz="1600">
                <a:latin typeface="Arial" charset="0"/>
              </a:rPr>
              <a:t>with subsequent events</a:t>
            </a:r>
            <a:endParaRPr lang="en-US" sz="1600">
              <a:latin typeface="Arial" charset="0"/>
            </a:endParaRPr>
          </a:p>
        </p:txBody>
      </p:sp>
      <p:sp>
        <p:nvSpPr>
          <p:cNvPr id="17414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Stroke Begets Stroke</a:t>
            </a:r>
            <a:endParaRPr lang="it-IT"/>
          </a:p>
        </p:txBody>
      </p:sp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190500" y="6183313"/>
            <a:ext cx="8770938" cy="234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bIns="0"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de-DE" sz="1300">
                <a:solidFill>
                  <a:schemeClr val="bg1"/>
                </a:solidFill>
                <a:latin typeface="Arial" charset="0"/>
              </a:rPr>
              <a:t>Albers G. </a:t>
            </a:r>
            <a:r>
              <a:rPr lang="en-US" sz="1300" i="1">
                <a:solidFill>
                  <a:schemeClr val="bg1"/>
                </a:solidFill>
                <a:latin typeface="Arial" charset="0"/>
              </a:rPr>
              <a:t>Neurology</a:t>
            </a:r>
            <a:r>
              <a:rPr lang="en-US" sz="1300">
                <a:solidFill>
                  <a:schemeClr val="bg1"/>
                </a:solidFill>
                <a:latin typeface="Arial" charset="0"/>
              </a:rPr>
              <a:t>. </a:t>
            </a:r>
            <a:r>
              <a:rPr lang="de-DE" sz="1300">
                <a:solidFill>
                  <a:schemeClr val="bg1"/>
                </a:solidFill>
                <a:latin typeface="Arial" charset="0"/>
              </a:rPr>
              <a:t>2000; 14(5):1022-8.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2008188" y="5100638"/>
            <a:ext cx="811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it-IT" sz="1400" b="1">
                <a:latin typeface="Arial" charset="0"/>
              </a:rPr>
              <a:t>CATS</a:t>
            </a:r>
          </a:p>
        </p:txBody>
      </p:sp>
      <p:sp>
        <p:nvSpPr>
          <p:cNvPr id="17417" name="Rectangle 9"/>
          <p:cNvSpPr>
            <a:spLocks noChangeArrowheads="1"/>
          </p:cNvSpPr>
          <p:nvPr/>
        </p:nvSpPr>
        <p:spPr bwMode="auto">
          <a:xfrm>
            <a:off x="1952625" y="2232025"/>
            <a:ext cx="479425" cy="2754313"/>
          </a:xfrm>
          <a:prstGeom prst="rect">
            <a:avLst/>
          </a:prstGeom>
          <a:solidFill>
            <a:srgbClr val="99CCFF"/>
          </a:solidFill>
          <a:ln w="23813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8" name="Rectangle 10"/>
          <p:cNvSpPr>
            <a:spLocks noChangeArrowheads="1"/>
          </p:cNvSpPr>
          <p:nvPr/>
        </p:nvSpPr>
        <p:spPr bwMode="auto">
          <a:xfrm>
            <a:off x="3614738" y="2427288"/>
            <a:ext cx="481012" cy="2559050"/>
          </a:xfrm>
          <a:prstGeom prst="rect">
            <a:avLst/>
          </a:prstGeom>
          <a:solidFill>
            <a:srgbClr val="99CCFF"/>
          </a:solidFill>
          <a:ln w="23813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19" name="Rectangle 11"/>
          <p:cNvSpPr>
            <a:spLocks noChangeArrowheads="1"/>
          </p:cNvSpPr>
          <p:nvPr/>
        </p:nvSpPr>
        <p:spPr bwMode="auto">
          <a:xfrm>
            <a:off x="5276850" y="3022600"/>
            <a:ext cx="473075" cy="1963738"/>
          </a:xfrm>
          <a:prstGeom prst="rect">
            <a:avLst/>
          </a:prstGeom>
          <a:solidFill>
            <a:srgbClr val="99CCFF"/>
          </a:solidFill>
          <a:ln w="23813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0" name="Rectangle 12"/>
          <p:cNvSpPr>
            <a:spLocks noChangeArrowheads="1"/>
          </p:cNvSpPr>
          <p:nvPr/>
        </p:nvSpPr>
        <p:spPr bwMode="auto">
          <a:xfrm>
            <a:off x="6931025" y="2427288"/>
            <a:ext cx="481013" cy="2559050"/>
          </a:xfrm>
          <a:prstGeom prst="rect">
            <a:avLst/>
          </a:prstGeom>
          <a:solidFill>
            <a:srgbClr val="99CCFF"/>
          </a:solidFill>
          <a:ln w="23813">
            <a:solidFill>
              <a:srgbClr val="666699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1" name="Rectangle 13"/>
          <p:cNvSpPr>
            <a:spLocks noChangeArrowheads="1"/>
          </p:cNvSpPr>
          <p:nvPr/>
        </p:nvSpPr>
        <p:spPr bwMode="auto">
          <a:xfrm>
            <a:off x="2432050" y="4398963"/>
            <a:ext cx="473075" cy="587375"/>
          </a:xfrm>
          <a:prstGeom prst="rect">
            <a:avLst/>
          </a:prstGeom>
          <a:solidFill>
            <a:srgbClr val="FF9900"/>
          </a:solidFill>
          <a:ln w="23813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2" name="Rectangle 14"/>
          <p:cNvSpPr>
            <a:spLocks noChangeArrowheads="1"/>
          </p:cNvSpPr>
          <p:nvPr/>
        </p:nvSpPr>
        <p:spPr bwMode="auto">
          <a:xfrm>
            <a:off x="4095750" y="3608388"/>
            <a:ext cx="471488" cy="1377950"/>
          </a:xfrm>
          <a:prstGeom prst="rect">
            <a:avLst/>
          </a:prstGeom>
          <a:solidFill>
            <a:srgbClr val="FF9900"/>
          </a:solidFill>
          <a:ln w="23813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3" name="Rectangle 15"/>
          <p:cNvSpPr>
            <a:spLocks noChangeArrowheads="1"/>
          </p:cNvSpPr>
          <p:nvPr/>
        </p:nvSpPr>
        <p:spPr bwMode="auto">
          <a:xfrm>
            <a:off x="5749925" y="4594225"/>
            <a:ext cx="473075" cy="392113"/>
          </a:xfrm>
          <a:prstGeom prst="rect">
            <a:avLst/>
          </a:prstGeom>
          <a:solidFill>
            <a:srgbClr val="FF9900"/>
          </a:solidFill>
          <a:ln w="23813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4" name="Rectangle 16"/>
          <p:cNvSpPr>
            <a:spLocks noChangeArrowheads="1"/>
          </p:cNvSpPr>
          <p:nvPr/>
        </p:nvSpPr>
        <p:spPr bwMode="auto">
          <a:xfrm>
            <a:off x="7412038" y="4398963"/>
            <a:ext cx="473075" cy="587375"/>
          </a:xfrm>
          <a:prstGeom prst="rect">
            <a:avLst/>
          </a:prstGeom>
          <a:solidFill>
            <a:srgbClr val="FF9900"/>
          </a:solidFill>
          <a:ln w="23813">
            <a:solidFill>
              <a:srgbClr val="993300"/>
            </a:solidFill>
            <a:miter lim="800000"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5" name="Line 17"/>
          <p:cNvSpPr>
            <a:spLocks noChangeShapeType="1"/>
          </p:cNvSpPr>
          <p:nvPr/>
        </p:nvSpPr>
        <p:spPr bwMode="auto">
          <a:xfrm>
            <a:off x="1601788" y="1839913"/>
            <a:ext cx="1587" cy="3146425"/>
          </a:xfrm>
          <a:prstGeom prst="line">
            <a:avLst/>
          </a:prstGeom>
          <a:noFill/>
          <a:ln w="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6" name="Line 18"/>
          <p:cNvSpPr>
            <a:spLocks noChangeShapeType="1"/>
          </p:cNvSpPr>
          <p:nvPr/>
        </p:nvSpPr>
        <p:spPr bwMode="auto">
          <a:xfrm>
            <a:off x="1601788" y="4986338"/>
            <a:ext cx="6642100" cy="1587"/>
          </a:xfrm>
          <a:prstGeom prst="line">
            <a:avLst/>
          </a:prstGeom>
          <a:noFill/>
          <a:ln w="23813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17427" name="Rectangle 19"/>
          <p:cNvSpPr>
            <a:spLocks noChangeArrowheads="1"/>
          </p:cNvSpPr>
          <p:nvPr/>
        </p:nvSpPr>
        <p:spPr bwMode="auto">
          <a:xfrm>
            <a:off x="1381125" y="4887913"/>
            <a:ext cx="18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0</a:t>
            </a:r>
            <a:endParaRPr lang="en-US" b="1">
              <a:latin typeface="Arial" charset="0"/>
            </a:endParaRPr>
          </a:p>
        </p:txBody>
      </p:sp>
      <p:sp>
        <p:nvSpPr>
          <p:cNvPr id="17428" name="Rectangle 20"/>
          <p:cNvSpPr>
            <a:spLocks noChangeArrowheads="1"/>
          </p:cNvSpPr>
          <p:nvPr/>
        </p:nvSpPr>
        <p:spPr bwMode="auto">
          <a:xfrm>
            <a:off x="1381125" y="4497388"/>
            <a:ext cx="18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2</a:t>
            </a:r>
            <a:endParaRPr lang="en-US" b="1">
              <a:latin typeface="Arial" charset="0"/>
            </a:endParaRPr>
          </a:p>
        </p:txBody>
      </p:sp>
      <p:sp>
        <p:nvSpPr>
          <p:cNvPr id="17429" name="Rectangle 21"/>
          <p:cNvSpPr>
            <a:spLocks noChangeArrowheads="1"/>
          </p:cNvSpPr>
          <p:nvPr/>
        </p:nvSpPr>
        <p:spPr bwMode="auto">
          <a:xfrm>
            <a:off x="1381125" y="4105275"/>
            <a:ext cx="18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4</a:t>
            </a:r>
            <a:endParaRPr lang="en-US" b="1">
              <a:latin typeface="Arial" charset="0"/>
            </a:endParaRPr>
          </a:p>
        </p:txBody>
      </p:sp>
      <p:sp>
        <p:nvSpPr>
          <p:cNvPr id="17430" name="Rectangle 22"/>
          <p:cNvSpPr>
            <a:spLocks noChangeArrowheads="1"/>
          </p:cNvSpPr>
          <p:nvPr/>
        </p:nvSpPr>
        <p:spPr bwMode="auto">
          <a:xfrm>
            <a:off x="1381125" y="3706813"/>
            <a:ext cx="18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6</a:t>
            </a:r>
            <a:endParaRPr lang="en-US" b="1">
              <a:latin typeface="Arial" charset="0"/>
            </a:endParaRPr>
          </a:p>
        </p:txBody>
      </p:sp>
      <p:sp>
        <p:nvSpPr>
          <p:cNvPr id="17431" name="Rectangle 23"/>
          <p:cNvSpPr>
            <a:spLocks noChangeArrowheads="1"/>
          </p:cNvSpPr>
          <p:nvPr/>
        </p:nvSpPr>
        <p:spPr bwMode="auto">
          <a:xfrm>
            <a:off x="1381125" y="3314700"/>
            <a:ext cx="18732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8</a:t>
            </a:r>
            <a:endParaRPr lang="en-US" b="1">
              <a:latin typeface="Arial" charset="0"/>
            </a:endParaRPr>
          </a:p>
        </p:txBody>
      </p:sp>
      <p:sp>
        <p:nvSpPr>
          <p:cNvPr id="17432" name="Rectangle 24"/>
          <p:cNvSpPr>
            <a:spLocks noChangeArrowheads="1"/>
          </p:cNvSpPr>
          <p:nvPr/>
        </p:nvSpPr>
        <p:spPr bwMode="auto">
          <a:xfrm>
            <a:off x="1284288" y="2924175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10</a:t>
            </a:r>
            <a:endParaRPr lang="en-US" b="1">
              <a:latin typeface="Arial" charset="0"/>
            </a:endParaRPr>
          </a:p>
        </p:txBody>
      </p:sp>
      <p:sp>
        <p:nvSpPr>
          <p:cNvPr id="17433" name="Rectangle 25"/>
          <p:cNvSpPr>
            <a:spLocks noChangeArrowheads="1"/>
          </p:cNvSpPr>
          <p:nvPr/>
        </p:nvSpPr>
        <p:spPr bwMode="auto">
          <a:xfrm>
            <a:off x="1284288" y="2533650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12</a:t>
            </a:r>
            <a:endParaRPr lang="en-US" b="1">
              <a:latin typeface="Arial" charset="0"/>
            </a:endParaRPr>
          </a:p>
        </p:txBody>
      </p:sp>
      <p:sp>
        <p:nvSpPr>
          <p:cNvPr id="17434" name="Rectangle 26"/>
          <p:cNvSpPr>
            <a:spLocks noChangeArrowheads="1"/>
          </p:cNvSpPr>
          <p:nvPr/>
        </p:nvSpPr>
        <p:spPr bwMode="auto">
          <a:xfrm>
            <a:off x="1284288" y="2133600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14</a:t>
            </a:r>
            <a:endParaRPr lang="en-US" b="1">
              <a:latin typeface="Arial" charset="0"/>
            </a:endParaRPr>
          </a:p>
        </p:txBody>
      </p:sp>
      <p:sp>
        <p:nvSpPr>
          <p:cNvPr id="17435" name="Rectangle 27"/>
          <p:cNvSpPr>
            <a:spLocks noChangeArrowheads="1"/>
          </p:cNvSpPr>
          <p:nvPr/>
        </p:nvSpPr>
        <p:spPr bwMode="auto">
          <a:xfrm>
            <a:off x="1284288" y="1743075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0" tIns="0" rIns="0" bIns="0">
            <a:spAutoFit/>
          </a:bodyPr>
          <a:lstStyle/>
          <a:p>
            <a:pPr eaLnBrk="0" hangingPunct="0"/>
            <a:r>
              <a:rPr lang="en-US" sz="1400" b="1">
                <a:solidFill>
                  <a:srgbClr val="000000"/>
                </a:solidFill>
                <a:latin typeface="Arial" charset="0"/>
              </a:rPr>
              <a:t>16</a:t>
            </a:r>
            <a:endParaRPr lang="en-US" b="1">
              <a:latin typeface="Arial" charset="0"/>
            </a:endParaRPr>
          </a:p>
        </p:txBody>
      </p:sp>
      <p:sp>
        <p:nvSpPr>
          <p:cNvPr id="17436" name="Text Box 28"/>
          <p:cNvSpPr txBox="1">
            <a:spLocks noChangeArrowheads="1"/>
          </p:cNvSpPr>
          <p:nvPr/>
        </p:nvSpPr>
        <p:spPr bwMode="auto">
          <a:xfrm>
            <a:off x="3700463" y="5100638"/>
            <a:ext cx="811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it-IT" sz="1400" b="1">
                <a:latin typeface="Arial" charset="0"/>
              </a:rPr>
              <a:t>TASS</a:t>
            </a:r>
          </a:p>
        </p:txBody>
      </p:sp>
      <p:sp>
        <p:nvSpPr>
          <p:cNvPr id="17437" name="Text Box 29"/>
          <p:cNvSpPr txBox="1">
            <a:spLocks noChangeArrowheads="1"/>
          </p:cNvSpPr>
          <p:nvPr/>
        </p:nvSpPr>
        <p:spPr bwMode="auto">
          <a:xfrm>
            <a:off x="5354638" y="5100638"/>
            <a:ext cx="811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it-IT" sz="1400" b="1">
                <a:latin typeface="Arial" charset="0"/>
              </a:rPr>
              <a:t>CAPRIE*</a:t>
            </a:r>
          </a:p>
        </p:txBody>
      </p:sp>
      <p:sp>
        <p:nvSpPr>
          <p:cNvPr id="17438" name="Text Box 30"/>
          <p:cNvSpPr txBox="1">
            <a:spLocks noChangeArrowheads="1"/>
          </p:cNvSpPr>
          <p:nvPr/>
        </p:nvSpPr>
        <p:spPr bwMode="auto">
          <a:xfrm>
            <a:off x="7034213" y="5100638"/>
            <a:ext cx="811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it-IT" sz="1400" b="1">
                <a:latin typeface="Arial" charset="0"/>
              </a:rPr>
              <a:t>ESPS 2</a:t>
            </a:r>
          </a:p>
        </p:txBody>
      </p:sp>
      <p:grpSp>
        <p:nvGrpSpPr>
          <p:cNvPr id="3" name="Group 31"/>
          <p:cNvGrpSpPr>
            <a:grpSpLocks/>
          </p:cNvGrpSpPr>
          <p:nvPr/>
        </p:nvGrpSpPr>
        <p:grpSpPr bwMode="auto">
          <a:xfrm>
            <a:off x="5375275" y="1687513"/>
            <a:ext cx="819150" cy="196850"/>
            <a:chOff x="4058" y="1394"/>
            <a:chExt cx="516" cy="124"/>
          </a:xfrm>
        </p:grpSpPr>
        <p:sp>
          <p:nvSpPr>
            <p:cNvPr id="17440" name="Text Box 32"/>
            <p:cNvSpPr txBox="1">
              <a:spLocks noChangeArrowheads="1"/>
            </p:cNvSpPr>
            <p:nvPr/>
          </p:nvSpPr>
          <p:spPr bwMode="auto">
            <a:xfrm>
              <a:off x="4227" y="1396"/>
              <a:ext cx="347" cy="12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 lIns="0" tIns="0" rIns="0" bIns="0">
              <a:spAutoFit/>
            </a:bodyPr>
            <a:lstStyle/>
            <a:p>
              <a:pPr eaLnBrk="0" hangingPunct="0">
                <a:lnSpc>
                  <a:spcPct val="85000"/>
                </a:lnSpc>
                <a:spcBef>
                  <a:spcPct val="50000"/>
                </a:spcBef>
                <a:buClr>
                  <a:srgbClr val="FFAFD7"/>
                </a:buClr>
                <a:buFont typeface="Arial" charset="0"/>
                <a:buNone/>
              </a:pPr>
              <a:r>
                <a:rPr lang="en-US" sz="1500">
                  <a:latin typeface="Arial" charset="0"/>
                </a:rPr>
                <a:t>Stroke</a:t>
              </a:r>
            </a:p>
          </p:txBody>
        </p:sp>
        <p:sp>
          <p:nvSpPr>
            <p:cNvPr id="17441" name="Rectangle 33"/>
            <p:cNvSpPr>
              <a:spLocks noChangeArrowheads="1"/>
            </p:cNvSpPr>
            <p:nvPr/>
          </p:nvSpPr>
          <p:spPr bwMode="auto">
            <a:xfrm>
              <a:off x="4058" y="1394"/>
              <a:ext cx="103" cy="103"/>
            </a:xfrm>
            <a:prstGeom prst="rect">
              <a:avLst/>
            </a:prstGeom>
            <a:solidFill>
              <a:srgbClr val="99CCFF"/>
            </a:solidFill>
            <a:ln w="19050">
              <a:solidFill>
                <a:srgbClr val="666699"/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en-IN"/>
            </a:p>
          </p:txBody>
        </p:sp>
      </p:grpSp>
      <p:sp>
        <p:nvSpPr>
          <p:cNvPr id="17442" name="Text Box 34"/>
          <p:cNvSpPr txBox="1">
            <a:spLocks noChangeArrowheads="1"/>
          </p:cNvSpPr>
          <p:nvPr/>
        </p:nvSpPr>
        <p:spPr bwMode="auto">
          <a:xfrm>
            <a:off x="1997075" y="198437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14%</a:t>
            </a:r>
          </a:p>
        </p:txBody>
      </p:sp>
      <p:sp>
        <p:nvSpPr>
          <p:cNvPr id="17443" name="Text Box 35"/>
          <p:cNvSpPr txBox="1">
            <a:spLocks noChangeArrowheads="1"/>
          </p:cNvSpPr>
          <p:nvPr/>
        </p:nvSpPr>
        <p:spPr bwMode="auto">
          <a:xfrm>
            <a:off x="2528888" y="4148138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3%</a:t>
            </a:r>
          </a:p>
        </p:txBody>
      </p:sp>
      <p:sp>
        <p:nvSpPr>
          <p:cNvPr id="17444" name="Text Box 36"/>
          <p:cNvSpPr txBox="1">
            <a:spLocks noChangeArrowheads="1"/>
          </p:cNvSpPr>
          <p:nvPr/>
        </p:nvSpPr>
        <p:spPr bwMode="auto">
          <a:xfrm>
            <a:off x="3644900" y="2165350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13%</a:t>
            </a:r>
          </a:p>
        </p:txBody>
      </p:sp>
      <p:sp>
        <p:nvSpPr>
          <p:cNvPr id="17445" name="Text Box 37"/>
          <p:cNvSpPr txBox="1">
            <a:spLocks noChangeArrowheads="1"/>
          </p:cNvSpPr>
          <p:nvPr/>
        </p:nvSpPr>
        <p:spPr bwMode="auto">
          <a:xfrm>
            <a:off x="4195763" y="3351213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7%</a:t>
            </a:r>
          </a:p>
        </p:txBody>
      </p:sp>
      <p:sp>
        <p:nvSpPr>
          <p:cNvPr id="17446" name="Text Box 38"/>
          <p:cNvSpPr txBox="1">
            <a:spLocks noChangeArrowheads="1"/>
          </p:cNvSpPr>
          <p:nvPr/>
        </p:nvSpPr>
        <p:spPr bwMode="auto">
          <a:xfrm>
            <a:off x="5305425" y="2752725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10%</a:t>
            </a:r>
          </a:p>
        </p:txBody>
      </p:sp>
      <p:sp>
        <p:nvSpPr>
          <p:cNvPr id="17447" name="Text Box 39"/>
          <p:cNvSpPr txBox="1">
            <a:spLocks noChangeArrowheads="1"/>
          </p:cNvSpPr>
          <p:nvPr/>
        </p:nvSpPr>
        <p:spPr bwMode="auto">
          <a:xfrm>
            <a:off x="5845175" y="4330700"/>
            <a:ext cx="293688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2%</a:t>
            </a:r>
          </a:p>
        </p:txBody>
      </p:sp>
      <p:sp>
        <p:nvSpPr>
          <p:cNvPr id="17448" name="Text Box 40"/>
          <p:cNvSpPr txBox="1">
            <a:spLocks noChangeArrowheads="1"/>
          </p:cNvSpPr>
          <p:nvPr/>
        </p:nvSpPr>
        <p:spPr bwMode="auto">
          <a:xfrm>
            <a:off x="6962775" y="2166938"/>
            <a:ext cx="4064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13%</a:t>
            </a:r>
          </a:p>
        </p:txBody>
      </p:sp>
      <p:sp>
        <p:nvSpPr>
          <p:cNvPr id="17449" name="Text Box 41"/>
          <p:cNvSpPr txBox="1">
            <a:spLocks noChangeArrowheads="1"/>
          </p:cNvSpPr>
          <p:nvPr/>
        </p:nvSpPr>
        <p:spPr bwMode="auto">
          <a:xfrm>
            <a:off x="7507288" y="4149725"/>
            <a:ext cx="293687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lIns="0" tIns="0" rIns="0" bIns="0">
            <a:spAutoFit/>
          </a:bodyPr>
          <a:lstStyle/>
          <a:p>
            <a:pPr algn="ctr" eaLnBrk="0" hangingPunct="0"/>
            <a:r>
              <a:rPr lang="it-IT" sz="1600" b="1">
                <a:latin typeface="Arial" charset="0"/>
              </a:rPr>
              <a:t>3%</a:t>
            </a:r>
          </a:p>
        </p:txBody>
      </p:sp>
      <p:sp>
        <p:nvSpPr>
          <p:cNvPr id="17451" name="Rectangle 43"/>
          <p:cNvSpPr>
            <a:spLocks noChangeArrowheads="1"/>
          </p:cNvSpPr>
          <p:nvPr/>
        </p:nvSpPr>
        <p:spPr bwMode="auto">
          <a:xfrm>
            <a:off x="571472" y="1285860"/>
            <a:ext cx="7519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>
            <a:spAutoFit/>
          </a:bodyPr>
          <a:lstStyle/>
          <a:p>
            <a:pPr eaLnBrk="0" hangingPunct="0">
              <a:lnSpc>
                <a:spcPct val="90000"/>
              </a:lnSpc>
            </a:pPr>
            <a:r>
              <a:rPr lang="en-GB" sz="2000" b="1" dirty="0">
                <a:solidFill>
                  <a:srgbClr val="DF3119"/>
                </a:solidFill>
                <a:latin typeface="Arial" charset="0"/>
              </a:rPr>
              <a:t>Stroke patients are most at risk of another stroke</a:t>
            </a:r>
            <a:endParaRPr lang="es-ES_tradnl" sz="2000" b="1" dirty="0">
              <a:solidFill>
                <a:srgbClr val="DF3119"/>
              </a:solidFill>
              <a:latin typeface="Arial" charset="0"/>
            </a:endParaRPr>
          </a:p>
        </p:txBody>
      </p:sp>
      <p:sp>
        <p:nvSpPr>
          <p:cNvPr id="17452" name="Text Box 44"/>
          <p:cNvSpPr txBox="1">
            <a:spLocks noChangeArrowheads="1"/>
          </p:cNvSpPr>
          <p:nvPr/>
        </p:nvSpPr>
        <p:spPr bwMode="auto">
          <a:xfrm>
            <a:off x="4373563" y="5432425"/>
            <a:ext cx="811212" cy="212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eaLnBrk="0" hangingPunct="0"/>
            <a:r>
              <a:rPr lang="en-GB" sz="1600">
                <a:latin typeface="Arial" charset="0"/>
              </a:rPr>
              <a:t>Trials</a:t>
            </a:r>
          </a:p>
        </p:txBody>
      </p:sp>
      <p:sp>
        <p:nvSpPr>
          <p:cNvPr id="45" name="Rectangle 10"/>
          <p:cNvSpPr>
            <a:spLocks noChangeArrowheads="1"/>
          </p:cNvSpPr>
          <p:nvPr/>
        </p:nvSpPr>
        <p:spPr bwMode="auto">
          <a:xfrm>
            <a:off x="714348" y="5759982"/>
            <a:ext cx="8143932" cy="669414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  <a:effectLst/>
        </p:spPr>
        <p:txBody>
          <a:bodyPr wrap="square" lIns="135732" tIns="66675" rIns="135732" bIns="66675">
            <a:spAutoFit/>
          </a:bodyPr>
          <a:lstStyle/>
          <a:p>
            <a:pPr algn="r" defTabSz="1371600">
              <a:lnSpc>
                <a:spcPct val="85000"/>
              </a:lnSpc>
            </a:pPr>
            <a:r>
              <a:rPr lang="en-GB" sz="2000" b="1" i="1" dirty="0">
                <a:solidFill>
                  <a:srgbClr val="000000"/>
                </a:solidFill>
              </a:rPr>
              <a:t>Previous stroke is the single most </a:t>
            </a:r>
            <a:r>
              <a:rPr lang="en-GB" sz="2000" b="1" i="1" dirty="0" smtClean="0">
                <a:solidFill>
                  <a:srgbClr val="000000"/>
                </a:solidFill>
              </a:rPr>
              <a:t>important risk </a:t>
            </a:r>
            <a:r>
              <a:rPr lang="en-GB" sz="2000" b="1" i="1" dirty="0">
                <a:solidFill>
                  <a:srgbClr val="000000"/>
                </a:solidFill>
              </a:rPr>
              <a:t>factor </a:t>
            </a:r>
            <a:endParaRPr lang="en-GB" sz="2000" b="1" i="1" dirty="0" smtClean="0">
              <a:solidFill>
                <a:srgbClr val="000000"/>
              </a:solidFill>
            </a:endParaRPr>
          </a:p>
          <a:p>
            <a:pPr algn="r" defTabSz="1371600">
              <a:lnSpc>
                <a:spcPct val="85000"/>
              </a:lnSpc>
            </a:pPr>
            <a:r>
              <a:rPr lang="en-GB" sz="2000" b="1" i="1" dirty="0" smtClean="0">
                <a:solidFill>
                  <a:srgbClr val="000000"/>
                </a:solidFill>
              </a:rPr>
              <a:t>for </a:t>
            </a:r>
            <a:r>
              <a:rPr lang="en-GB" sz="2000" b="1" i="1" dirty="0">
                <a:solidFill>
                  <a:srgbClr val="000000"/>
                </a:solidFill>
              </a:rPr>
              <a:t>stroke</a:t>
            </a:r>
            <a:endParaRPr lang="es-ES_tradnl" sz="2000" b="1" i="1" dirty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USER\Documents\Academic\Academics\stroke\sympto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0678" y="404664"/>
            <a:ext cx="8007786" cy="61926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Facial Weakness</a:t>
            </a:r>
            <a:endParaRPr lang="en-IN" dirty="0"/>
          </a:p>
        </p:txBody>
      </p:sp>
      <p:pic>
        <p:nvPicPr>
          <p:cNvPr id="6146" name="Picture 2" descr="C:\Users\USER\Documents\Academic\Academics\stroke\facia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2132856"/>
            <a:ext cx="4783220" cy="3473529"/>
          </a:xfrm>
          <a:prstGeom prst="rect">
            <a:avLst/>
          </a:prstGeom>
          <a:noFill/>
        </p:spPr>
      </p:pic>
      <p:pic>
        <p:nvPicPr>
          <p:cNvPr id="6147" name="Picture 3" descr="C:\Users\USER\Documents\Academic\Academics\stroke\facial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0192" y="1988840"/>
            <a:ext cx="2609850" cy="3810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Brainstem Strokes</a:t>
            </a:r>
            <a:endParaRPr lang="en-IN" dirty="0"/>
          </a:p>
        </p:txBody>
      </p:sp>
      <p:sp>
        <p:nvSpPr>
          <p:cNvPr id="4" name="Rectangle 1027"/>
          <p:cNvSpPr>
            <a:spLocks noGrp="1" noChangeArrowheads="1"/>
          </p:cNvSpPr>
          <p:nvPr>
            <p:ph idx="1"/>
          </p:nvPr>
        </p:nvSpPr>
        <p:spPr>
          <a:xfrm>
            <a:off x="71406" y="1285860"/>
            <a:ext cx="5114932" cy="4721431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Motor </a:t>
            </a:r>
            <a:r>
              <a:rPr lang="en-US" dirty="0"/>
              <a:t>&amp; sensory deficits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Change in voice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Swallowing problems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Eye deviation, eye paralysis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Loss of </a:t>
            </a:r>
            <a:r>
              <a:rPr lang="en-US" dirty="0"/>
              <a:t>consciousness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Gait change (“drunken” gait)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Vertigo </a:t>
            </a:r>
            <a:r>
              <a:rPr lang="en-US" dirty="0" smtClean="0"/>
              <a:t>/ dizziness</a:t>
            </a:r>
            <a:endParaRPr lang="en-US" dirty="0"/>
          </a:p>
          <a:p>
            <a:pPr>
              <a:lnSpc>
                <a:spcPct val="150000"/>
              </a:lnSpc>
            </a:pPr>
            <a:endParaRPr lang="en-US" dirty="0"/>
          </a:p>
          <a:p>
            <a:pPr>
              <a:lnSpc>
                <a:spcPct val="150000"/>
              </a:lnSpc>
            </a:pP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5" name="Picture 2" descr="A:\New Folder\Untitled-2.JPG"/>
          <p:cNvPicPr>
            <a:picLocks noChangeAspect="1" noChangeArrowheads="1"/>
          </p:cNvPicPr>
          <p:nvPr/>
        </p:nvPicPr>
        <p:blipFill>
          <a:blip r:embed="rId2" cstate="print">
            <a:lum bright="24000" contrast="30000"/>
          </a:blip>
          <a:srcRect l="5304" t="3030" r="9834" b="12122"/>
          <a:stretch>
            <a:fillRect/>
          </a:stretch>
        </p:blipFill>
        <p:spPr bwMode="auto">
          <a:xfrm>
            <a:off x="5072066" y="1171580"/>
            <a:ext cx="4016266" cy="468631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:\Users\USER\Documents\Academic\Academics\stroke\VB 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648" y="7180"/>
            <a:ext cx="6336704" cy="684364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ocuments\Academic\Academics\stroke\FAS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35696" y="56031"/>
            <a:ext cx="5472608" cy="67459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Investigations / Lab Tests</a:t>
            </a:r>
            <a:endParaRPr lang="en-IN" dirty="0"/>
          </a:p>
        </p:txBody>
      </p:sp>
      <p:sp>
        <p:nvSpPr>
          <p:cNvPr id="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CT </a:t>
            </a:r>
            <a:r>
              <a:rPr lang="en-US" dirty="0" smtClean="0"/>
              <a:t>scan head</a:t>
            </a:r>
            <a:endParaRPr lang="en-US" dirty="0"/>
          </a:p>
          <a:p>
            <a:r>
              <a:rPr lang="en-US" dirty="0"/>
              <a:t>ECG, Echocardiogram</a:t>
            </a:r>
          </a:p>
          <a:p>
            <a:r>
              <a:rPr lang="en-US" dirty="0" err="1"/>
              <a:t>Hemogram</a:t>
            </a:r>
            <a:endParaRPr lang="en-US" dirty="0"/>
          </a:p>
          <a:p>
            <a:r>
              <a:rPr lang="en-US" dirty="0"/>
              <a:t>Blood </a:t>
            </a:r>
            <a:r>
              <a:rPr lang="en-US" dirty="0" smtClean="0"/>
              <a:t>Glucose, </a:t>
            </a:r>
            <a:r>
              <a:rPr lang="en-US" dirty="0"/>
              <a:t>Lipid profile</a:t>
            </a:r>
          </a:p>
          <a:p>
            <a:r>
              <a:rPr lang="en-US" dirty="0"/>
              <a:t>Carotid </a:t>
            </a:r>
            <a:r>
              <a:rPr lang="en-US" dirty="0" err="1"/>
              <a:t>doppler</a:t>
            </a:r>
            <a:r>
              <a:rPr lang="en-US" dirty="0"/>
              <a:t>.</a:t>
            </a:r>
          </a:p>
          <a:p>
            <a:r>
              <a:rPr lang="en-US" dirty="0" smtClean="0"/>
              <a:t>MRI</a:t>
            </a:r>
          </a:p>
          <a:p>
            <a:r>
              <a:rPr lang="en-US" dirty="0" smtClean="0"/>
              <a:t>Diffusion Weighted </a:t>
            </a:r>
            <a:r>
              <a:rPr lang="en-US" dirty="0"/>
              <a:t>MRI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(</a:t>
            </a:r>
            <a:r>
              <a:rPr lang="en-US" dirty="0"/>
              <a:t>DWI), Perfusion-CT and MRI(PWI)</a:t>
            </a:r>
          </a:p>
        </p:txBody>
      </p:sp>
      <p:pic>
        <p:nvPicPr>
          <p:cNvPr id="13314" name="Picture 2" descr="C:\Users\USER\Documents\Academic\Academics\stroke\ICA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30051" y="1340768"/>
            <a:ext cx="3134437" cy="41766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Uses of CT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/>
              <a:t>Usual first investigation</a:t>
            </a:r>
          </a:p>
          <a:p>
            <a:pPr>
              <a:lnSpc>
                <a:spcPct val="150000"/>
              </a:lnSpc>
            </a:pPr>
            <a:r>
              <a:rPr lang="en-US" dirty="0"/>
              <a:t>Plain &amp; Contrast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Exclude intracranial </a:t>
            </a:r>
            <a:r>
              <a:rPr lang="en-US" dirty="0" err="1" smtClean="0"/>
              <a:t>haemorrhage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Exclusion of extensive </a:t>
            </a:r>
            <a:r>
              <a:rPr lang="en-US" dirty="0" smtClean="0"/>
              <a:t>ischemic </a:t>
            </a:r>
            <a:r>
              <a:rPr lang="en-US" dirty="0"/>
              <a:t>infarctions.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scan in stroke</a:t>
            </a:r>
            <a:endParaRPr lang="en-IN" dirty="0"/>
          </a:p>
        </p:txBody>
      </p:sp>
      <p:pic>
        <p:nvPicPr>
          <p:cNvPr id="3074" name="Picture 2" descr="C:\Users\USER\Documents\Academic\Academics\stroke\C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6957" y="3039115"/>
            <a:ext cx="5985243" cy="3558237"/>
          </a:xfrm>
          <a:prstGeom prst="rect">
            <a:avLst/>
          </a:prstGeom>
          <a:noFill/>
        </p:spPr>
      </p:pic>
      <p:pic>
        <p:nvPicPr>
          <p:cNvPr id="3075" name="Picture 3" descr="C:\Users\USER\Documents\Academic\Academics\stroke\CT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56177" y="1340768"/>
            <a:ext cx="2808312" cy="357036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CT scan in </a:t>
            </a:r>
            <a:r>
              <a:rPr lang="en-IN" dirty="0" err="1" smtClean="0"/>
              <a:t>intracerebral</a:t>
            </a:r>
            <a:r>
              <a:rPr lang="en-IN" dirty="0" smtClean="0"/>
              <a:t> haemorrhage</a:t>
            </a:r>
            <a:endParaRPr lang="en-IN" dirty="0"/>
          </a:p>
        </p:txBody>
      </p:sp>
      <p:pic>
        <p:nvPicPr>
          <p:cNvPr id="5122" name="Picture 2" descr="C:\Users\USER\Documents\Academic\Academics\stroke\CT hg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1818024"/>
            <a:ext cx="7992888" cy="477932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Types of Stroke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1412776"/>
            <a:ext cx="7772400" cy="4572000"/>
          </a:xfrm>
        </p:spPr>
        <p:txBody>
          <a:bodyPr/>
          <a:lstStyle/>
          <a:p>
            <a:r>
              <a:rPr lang="en-US" dirty="0" smtClean="0"/>
              <a:t>Loss of blood supply to a part of the brain: </a:t>
            </a:r>
            <a:r>
              <a:rPr lang="en-US" b="1" i="1" dirty="0" smtClean="0"/>
              <a:t>Ischaemic  </a:t>
            </a:r>
            <a:r>
              <a:rPr lang="en-US" dirty="0" smtClean="0"/>
              <a:t>(85%)</a:t>
            </a:r>
          </a:p>
          <a:p>
            <a:endParaRPr lang="en-US" sz="2000" b="1" i="1" dirty="0" smtClean="0"/>
          </a:p>
          <a:p>
            <a:r>
              <a:rPr lang="en-US" dirty="0" smtClean="0"/>
              <a:t>Bleeding within brain matter: </a:t>
            </a:r>
            <a:r>
              <a:rPr lang="en-US" b="1" i="1" dirty="0" err="1" smtClean="0"/>
              <a:t>Haemorrhagic</a:t>
            </a:r>
            <a:r>
              <a:rPr lang="en-US" b="1" i="1" dirty="0" smtClean="0"/>
              <a:t>  </a:t>
            </a:r>
            <a:r>
              <a:rPr lang="en-US" dirty="0" smtClean="0"/>
              <a:t>(15%)</a:t>
            </a:r>
            <a:endParaRPr lang="en-IN" dirty="0"/>
          </a:p>
        </p:txBody>
      </p:sp>
      <p:pic>
        <p:nvPicPr>
          <p:cNvPr id="2050" name="Picture 2" descr="C:\Users\USER\Documents\Academic\Academics\stroke\clo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24275"/>
            <a:ext cx="4686300" cy="3133725"/>
          </a:xfrm>
          <a:prstGeom prst="rect">
            <a:avLst/>
          </a:prstGeom>
          <a:noFill/>
        </p:spPr>
      </p:pic>
      <p:pic>
        <p:nvPicPr>
          <p:cNvPr id="2051" name="Picture 3" descr="C:\Users\USER\Documents\Academic\Academics\stroke\ischaemi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811626"/>
            <a:ext cx="3018229" cy="298105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MRI in stroke</a:t>
            </a: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N" dirty="0" smtClean="0"/>
              <a:t>T2 weighted / Diffusion</a:t>
            </a:r>
            <a:endParaRPr lang="en-IN" dirty="0"/>
          </a:p>
        </p:txBody>
      </p:sp>
      <p:pic>
        <p:nvPicPr>
          <p:cNvPr id="4098" name="Picture 2" descr="C:\Users\USER\Documents\Academic\Academics\stroke\T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717478"/>
            <a:ext cx="4023890" cy="4023890"/>
          </a:xfrm>
          <a:prstGeom prst="rect">
            <a:avLst/>
          </a:prstGeom>
          <a:noFill/>
        </p:spPr>
      </p:pic>
      <p:pic>
        <p:nvPicPr>
          <p:cNvPr id="4099" name="Picture 3" descr="C:\Users\USER\Documents\Academic\Academics\stroke\DW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4203" y="3645024"/>
            <a:ext cx="4866309" cy="3168352"/>
          </a:xfrm>
          <a:prstGeom prst="rect">
            <a:avLst/>
          </a:prstGeom>
          <a:noFill/>
        </p:spPr>
      </p:pic>
      <p:pic>
        <p:nvPicPr>
          <p:cNvPr id="4100" name="Picture 4" descr="C:\Users\USER\Documents\Academic\Academics\stroke\mr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48064" y="44623"/>
            <a:ext cx="3960440" cy="3551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1026"/>
          <p:cNvSpPr>
            <a:spLocks noGrp="1" noChangeArrowheads="1"/>
          </p:cNvSpPr>
          <p:nvPr>
            <p:ph type="title"/>
          </p:nvPr>
        </p:nvSpPr>
        <p:spPr>
          <a:xfrm>
            <a:off x="3505200" y="214290"/>
            <a:ext cx="4953000" cy="1143000"/>
          </a:xfrm>
        </p:spPr>
        <p:txBody>
          <a:bodyPr/>
          <a:lstStyle/>
          <a:p>
            <a:pPr algn="ctr"/>
            <a:r>
              <a:rPr lang="en-US" dirty="0"/>
              <a:t>CT </a:t>
            </a:r>
            <a:r>
              <a:rPr lang="en-US" dirty="0" err="1"/>
              <a:t>vs</a:t>
            </a:r>
            <a:r>
              <a:rPr lang="en-US" dirty="0"/>
              <a:t> MRI / MRA</a:t>
            </a:r>
          </a:p>
        </p:txBody>
      </p:sp>
      <p:pic>
        <p:nvPicPr>
          <p:cNvPr id="48131" name="Picture 1027" descr="http://brighamrad.harvard.edu/Cases/bwh/images/93/R80CT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57200"/>
            <a:ext cx="2986088" cy="3429000"/>
          </a:xfrm>
          <a:prstGeom prst="rect">
            <a:avLst/>
          </a:prstGeom>
          <a:noFill/>
        </p:spPr>
      </p:pic>
      <p:pic>
        <p:nvPicPr>
          <p:cNvPr id="48132" name="Picture 1028" descr="http://brighamrad.harvard.edu/Cases/bwh/images/93/R80MR1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0" y="1524000"/>
            <a:ext cx="2895600" cy="3581400"/>
          </a:xfrm>
          <a:prstGeom prst="rect">
            <a:avLst/>
          </a:prstGeom>
          <a:noFill/>
        </p:spPr>
      </p:pic>
      <p:pic>
        <p:nvPicPr>
          <p:cNvPr id="48133" name="Picture 1029" descr="http://brighamrad.harvard.edu/Cases/bwh/images/93/R80MRA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3925" y="2743200"/>
            <a:ext cx="2835275" cy="3657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67544" y="332656"/>
            <a:ext cx="7772400" cy="914400"/>
          </a:xfrm>
        </p:spPr>
        <p:txBody>
          <a:bodyPr/>
          <a:lstStyle/>
          <a:p>
            <a:r>
              <a:rPr lang="en-US" dirty="0" smtClean="0"/>
              <a:t>Doppler Studies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914400" y="2097360"/>
            <a:ext cx="7772400" cy="4572000"/>
          </a:xfrm>
        </p:spPr>
        <p:txBody>
          <a:bodyPr>
            <a:normAutofit fontScale="92500" lnSpcReduction="100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Special ultrasound </a:t>
            </a:r>
          </a:p>
          <a:p>
            <a:pPr>
              <a:lnSpc>
                <a:spcPct val="200000"/>
              </a:lnSpc>
              <a:buNone/>
            </a:pPr>
            <a:r>
              <a:rPr lang="en-US" dirty="0" smtClean="0"/>
              <a:t>examination for arteries in the neck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Detects clot or narrowing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Helps plan treatment to prevent recurrent stroke.</a:t>
            </a:r>
            <a:endParaRPr lang="en-IN" dirty="0"/>
          </a:p>
        </p:txBody>
      </p:sp>
      <p:pic>
        <p:nvPicPr>
          <p:cNvPr id="11266" name="Picture 2" descr="C:\Users\USER\Documents\Academic\Academics\stroke\Carotid dopple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9505" y="188640"/>
            <a:ext cx="4464496" cy="28803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Primary Prevention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Persons who have never had a stroke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Secondary Prevention</a:t>
            </a:r>
          </a:p>
          <a:p>
            <a:pPr lvl="1">
              <a:lnSpc>
                <a:spcPct val="150000"/>
              </a:lnSpc>
            </a:pPr>
            <a:r>
              <a:rPr lang="en-US" i="1" dirty="0" smtClean="0"/>
              <a:t>Persons with stroke, to prevent another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of acute stroke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of chronic stroke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Primary Prevention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Modify stroke risk factors (BP, diabetes, cholesterol)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Stop smoking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Exercise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Tablets for BP or cholesterol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Anticoagulation for heart disease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Secondary Prevention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Aspirin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Other meds (</a:t>
            </a:r>
            <a:r>
              <a:rPr lang="en-US" dirty="0" err="1" smtClean="0"/>
              <a:t>clopidogrel</a:t>
            </a:r>
            <a:r>
              <a:rPr lang="en-IN" dirty="0" smtClean="0"/>
              <a:t>)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Carotid artery surgery if block found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 heart disease if present</a:t>
            </a:r>
          </a:p>
          <a:p>
            <a:pPr>
              <a:lnSpc>
                <a:spcPct val="150000"/>
              </a:lnSpc>
            </a:pP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acute stroke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285720" y="1481328"/>
            <a:ext cx="8643998" cy="4525963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Within 3 hours of onset: IV </a:t>
            </a:r>
            <a:r>
              <a:rPr lang="en-US" dirty="0" err="1" smtClean="0"/>
              <a:t>Alteplase</a:t>
            </a:r>
            <a:r>
              <a:rPr lang="en-US" dirty="0" smtClean="0"/>
              <a:t>/</a:t>
            </a:r>
            <a:r>
              <a:rPr lang="en-US" dirty="0" err="1" smtClean="0"/>
              <a:t>tPA</a:t>
            </a:r>
            <a:endParaRPr lang="en-US" dirty="0" smtClean="0"/>
          </a:p>
          <a:p>
            <a:pPr lvl="1">
              <a:lnSpc>
                <a:spcPct val="150000"/>
              </a:lnSpc>
            </a:pPr>
            <a:r>
              <a:rPr lang="en-US" dirty="0" smtClean="0"/>
              <a:t>Many conditions to be </a:t>
            </a:r>
            <a:r>
              <a:rPr lang="en-US" dirty="0" err="1" smtClean="0"/>
              <a:t>fulfiled</a:t>
            </a:r>
            <a:r>
              <a:rPr lang="en-US" dirty="0" smtClean="0"/>
              <a:t> before use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 brain swelling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 complications of unconsciousness / immobility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Intravenous </a:t>
            </a:r>
            <a:r>
              <a:rPr lang="en-US" dirty="0" err="1" smtClean="0"/>
              <a:t>Thrombolysis</a:t>
            </a:r>
            <a:r>
              <a:rPr lang="en-US" dirty="0" smtClean="0"/>
              <a:t> 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Uses </a:t>
            </a:r>
            <a:r>
              <a:rPr lang="en-US" dirty="0" err="1" smtClean="0"/>
              <a:t>tPA</a:t>
            </a:r>
            <a:r>
              <a:rPr lang="en-US" dirty="0" smtClean="0"/>
              <a:t>/</a:t>
            </a:r>
            <a:r>
              <a:rPr lang="en-US" dirty="0" err="1" smtClean="0"/>
              <a:t>alteplase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Reduces risk of long-term deficits due to stroke, speeds up recovery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Risky: can cause severe bleeding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Strict conditions for use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Patient must reach hospital &lt;3hours after onset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914400" y="188640"/>
            <a:ext cx="7772400" cy="914400"/>
          </a:xfrm>
        </p:spPr>
        <p:txBody>
          <a:bodyPr/>
          <a:lstStyle/>
          <a:p>
            <a:r>
              <a:rPr lang="en-US" dirty="0" smtClean="0"/>
              <a:t>“Brain Attack”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611560" y="980728"/>
            <a:ext cx="7772400" cy="4572000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As much of an emergency as heart attack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A few minutes can make lots of difference to outcome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Get the patient to hospital FAST</a:t>
            </a:r>
            <a:endParaRPr lang="en-IN" dirty="0"/>
          </a:p>
        </p:txBody>
      </p:sp>
      <p:pic>
        <p:nvPicPr>
          <p:cNvPr id="4" name="Picture 2" descr="C:\Users\USER\Documents\Academic\Academics\stroke\spot a 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24194" y="4077072"/>
            <a:ext cx="4940094" cy="2740849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C:\Users\USER\Documents\Academic\Academics\stroke\symptoms of 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0342"/>
            <a:ext cx="5184575" cy="67373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Types of Stroke </a:t>
            </a:r>
            <a:endParaRPr lang="en-IN" dirty="0"/>
          </a:p>
        </p:txBody>
      </p:sp>
      <p:pic>
        <p:nvPicPr>
          <p:cNvPr id="10242" name="Picture 2" descr="C:\Users\USER\Documents\Academic\Academics\stroke\hge vs ischaemi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847849"/>
            <a:ext cx="8685206" cy="45054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Treatment of Chronic Deficits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Neurological rehabilitation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Physiotherapy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Medicines to relieve stiffness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Surgery for limb deformities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Botox injections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Newer machines developed for faster recovery</a:t>
            </a:r>
            <a:endParaRPr lang="en-IN" dirty="0"/>
          </a:p>
        </p:txBody>
      </p:sp>
      <p:pic>
        <p:nvPicPr>
          <p:cNvPr id="15362" name="Picture 2" descr="C:\Users\USER\Documents\Academic\Academics\stroke\physi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24128" y="3827135"/>
            <a:ext cx="3096344" cy="1618089"/>
          </a:xfrm>
          <a:prstGeom prst="rect">
            <a:avLst/>
          </a:prstGeom>
          <a:noFill/>
        </p:spPr>
      </p:pic>
      <p:pic>
        <p:nvPicPr>
          <p:cNvPr id="15364" name="Picture 4" descr="C:\Users\USER\Documents\Academic\Academics\stroke\rehab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02297" y="1412776"/>
            <a:ext cx="3240360" cy="17281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Social Rehabilitation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Prolonged recovery after stroke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Many patients with severe deficits in</a:t>
            </a:r>
          </a:p>
          <a:p>
            <a:pPr>
              <a:lnSpc>
                <a:spcPct val="150000"/>
              </a:lnSpc>
              <a:buNone/>
            </a:pPr>
            <a:r>
              <a:rPr lang="en-US" dirty="0" smtClean="0"/>
              <a:t>	 the community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Need vocational training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Family needs </a:t>
            </a:r>
            <a:r>
              <a:rPr lang="en-US" dirty="0" err="1" smtClean="0"/>
              <a:t>counselling</a:t>
            </a:r>
            <a:r>
              <a:rPr lang="en-US" dirty="0" smtClean="0"/>
              <a:t> </a:t>
            </a:r>
          </a:p>
          <a:p>
            <a:pPr>
              <a:lnSpc>
                <a:spcPct val="150000"/>
              </a:lnSpc>
              <a:buNone/>
            </a:pPr>
            <a:endParaRPr lang="en-IN" dirty="0"/>
          </a:p>
        </p:txBody>
      </p:sp>
      <p:pic>
        <p:nvPicPr>
          <p:cNvPr id="4" name="Picture 3" descr="C:\Users\USER\Documents\Academic\Academics\stroke\physiot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3702630"/>
            <a:ext cx="2808312" cy="2246650"/>
          </a:xfrm>
          <a:prstGeom prst="rect">
            <a:avLst/>
          </a:prstGeom>
          <a:noFill/>
        </p:spPr>
      </p:pic>
      <p:pic>
        <p:nvPicPr>
          <p:cNvPr id="16386" name="Picture 2" descr="C:\Users\USER\Documents\Academic\Academics\stroke\rehab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64288" y="388542"/>
            <a:ext cx="1656184" cy="28751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TIA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lnSpc>
                <a:spcPct val="150000"/>
              </a:lnSpc>
            </a:pPr>
            <a:r>
              <a:rPr lang="en-US" i="1" dirty="0" smtClean="0"/>
              <a:t>Transient:</a:t>
            </a:r>
            <a:r>
              <a:rPr lang="en-US" dirty="0" smtClean="0"/>
              <a:t> short lived (&lt;1 day)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Ischaemic</a:t>
            </a:r>
            <a:r>
              <a:rPr lang="en-US" dirty="0" smtClean="0"/>
              <a:t>: lack of blood flow</a:t>
            </a:r>
          </a:p>
          <a:p>
            <a:pPr>
              <a:lnSpc>
                <a:spcPct val="150000"/>
              </a:lnSpc>
            </a:pPr>
            <a:r>
              <a:rPr lang="en-US" i="1" dirty="0" smtClean="0"/>
              <a:t>Attack</a:t>
            </a:r>
            <a:r>
              <a:rPr lang="en-US" dirty="0" smtClean="0"/>
              <a:t>: weakness, numbness, speech, blindness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Warning sign of future stroke risk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Should NEVER be ignored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Treatment with aspirin</a:t>
            </a:r>
            <a:endParaRPr lang="en-IN" dirty="0"/>
          </a:p>
        </p:txBody>
      </p:sp>
      <p:pic>
        <p:nvPicPr>
          <p:cNvPr id="19458" name="Picture 2" descr="C:\Users\USER\Documents\Academic\Academics\stroke\stroke.jpg"/>
          <p:cNvPicPr>
            <a:picLocks noChangeAspect="1" noChangeArrowheads="1"/>
          </p:cNvPicPr>
          <p:nvPr/>
        </p:nvPicPr>
        <p:blipFill>
          <a:blip r:embed="rId2" cstate="print"/>
          <a:srcRect l="17798" r="20864"/>
          <a:stretch>
            <a:fillRect/>
          </a:stretch>
        </p:blipFill>
        <p:spPr bwMode="auto">
          <a:xfrm>
            <a:off x="6012160" y="188640"/>
            <a:ext cx="2880320" cy="31908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Stroke Services at </a:t>
            </a:r>
            <a:r>
              <a:rPr lang="en-US" dirty="0" err="1" smtClean="0"/>
              <a:t>Manipal</a:t>
            </a:r>
            <a:r>
              <a:rPr lang="en-US" dirty="0" smtClean="0"/>
              <a:t> Hospital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dirty="0" smtClean="0"/>
              <a:t>Department of Neurology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Backed up by 24hr CT, MRI services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Intravenous </a:t>
            </a:r>
            <a:r>
              <a:rPr lang="en-US" dirty="0" err="1" smtClean="0"/>
              <a:t>thrombolysis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 smtClean="0"/>
              <a:t>Facilities for rehabilitation</a:t>
            </a:r>
          </a:p>
          <a:p>
            <a:pPr>
              <a:lnSpc>
                <a:spcPct val="150000"/>
              </a:lnSpc>
            </a:pPr>
            <a:r>
              <a:rPr lang="en-US" dirty="0" smtClean="0"/>
              <a:t>Research into strokes in Goa.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Take Home Points</a:t>
            </a:r>
            <a:endParaRPr lang="en-IN" dirty="0"/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1481328"/>
            <a:ext cx="8401080" cy="4733754"/>
          </a:xfrm>
        </p:spPr>
        <p:txBody>
          <a:bodyPr>
            <a:normAutofit fontScale="92500"/>
          </a:bodyPr>
          <a:lstStyle/>
          <a:p>
            <a:pPr>
              <a:lnSpc>
                <a:spcPct val="200000"/>
              </a:lnSpc>
            </a:pPr>
            <a:r>
              <a:rPr lang="en-US" dirty="0" smtClean="0"/>
              <a:t>Stroke is a common disease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Warning signs of stroke should always be treated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Lifestyle modifications and control of risk factors 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Acute stroke: IMMEDIATE transfer to hospital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Chronic stroke: needs long term rehabilitation</a:t>
            </a:r>
            <a:endParaRPr lang="en-IN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ocuments\Academic\Academics\stroke\FAST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6416" y="0"/>
            <a:ext cx="5491168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>
            <a:grpSpLocks/>
          </p:cNvGrpSpPr>
          <p:nvPr/>
        </p:nvGrpSpPr>
        <p:grpSpPr bwMode="auto">
          <a:xfrm>
            <a:off x="2389188" y="1835150"/>
            <a:ext cx="4343400" cy="3965575"/>
            <a:chOff x="1638" y="198"/>
            <a:chExt cx="2470" cy="2254"/>
          </a:xfrm>
        </p:grpSpPr>
        <p:sp>
          <p:nvSpPr>
            <p:cNvPr id="63491" name="Freeform 3"/>
            <p:cNvSpPr>
              <a:spLocks/>
            </p:cNvSpPr>
            <p:nvPr/>
          </p:nvSpPr>
          <p:spPr bwMode="auto">
            <a:xfrm>
              <a:off x="2529" y="310"/>
              <a:ext cx="341" cy="1069"/>
            </a:xfrm>
            <a:custGeom>
              <a:avLst/>
              <a:gdLst/>
              <a:ahLst/>
              <a:cxnLst>
                <a:cxn ang="0">
                  <a:pos x="0" y="41"/>
                </a:cxn>
                <a:cxn ang="0">
                  <a:pos x="20" y="36"/>
                </a:cxn>
                <a:cxn ang="0">
                  <a:pos x="20" y="36"/>
                </a:cxn>
                <a:cxn ang="0">
                  <a:pos x="46" y="30"/>
                </a:cxn>
                <a:cxn ang="0">
                  <a:pos x="66" y="25"/>
                </a:cxn>
                <a:cxn ang="0">
                  <a:pos x="66" y="25"/>
                </a:cxn>
                <a:cxn ang="0">
                  <a:pos x="87" y="20"/>
                </a:cxn>
                <a:cxn ang="0">
                  <a:pos x="107" y="20"/>
                </a:cxn>
                <a:cxn ang="0">
                  <a:pos x="107" y="20"/>
                </a:cxn>
                <a:cxn ang="0">
                  <a:pos x="127" y="15"/>
                </a:cxn>
                <a:cxn ang="0">
                  <a:pos x="148" y="10"/>
                </a:cxn>
                <a:cxn ang="0">
                  <a:pos x="148" y="10"/>
                </a:cxn>
                <a:cxn ang="0">
                  <a:pos x="173" y="10"/>
                </a:cxn>
                <a:cxn ang="0">
                  <a:pos x="194" y="5"/>
                </a:cxn>
                <a:cxn ang="0">
                  <a:pos x="194" y="5"/>
                </a:cxn>
                <a:cxn ang="0">
                  <a:pos x="214" y="5"/>
                </a:cxn>
                <a:cxn ang="0">
                  <a:pos x="234" y="5"/>
                </a:cxn>
                <a:cxn ang="0">
                  <a:pos x="234" y="5"/>
                </a:cxn>
                <a:cxn ang="0">
                  <a:pos x="255" y="0"/>
                </a:cxn>
                <a:cxn ang="0">
                  <a:pos x="280" y="0"/>
                </a:cxn>
                <a:cxn ang="0">
                  <a:pos x="280" y="0"/>
                </a:cxn>
                <a:cxn ang="0">
                  <a:pos x="300" y="0"/>
                </a:cxn>
                <a:cxn ang="0">
                  <a:pos x="321" y="0"/>
                </a:cxn>
                <a:cxn ang="0">
                  <a:pos x="321" y="0"/>
                </a:cxn>
                <a:cxn ang="0">
                  <a:pos x="341" y="0"/>
                </a:cxn>
                <a:cxn ang="0">
                  <a:pos x="341" y="1069"/>
                </a:cxn>
                <a:cxn ang="0">
                  <a:pos x="0" y="41"/>
                </a:cxn>
              </a:cxnLst>
              <a:rect l="0" t="0" r="r" b="b"/>
              <a:pathLst>
                <a:path w="341" h="1069">
                  <a:moveTo>
                    <a:pt x="0" y="41"/>
                  </a:moveTo>
                  <a:lnTo>
                    <a:pt x="20" y="36"/>
                  </a:lnTo>
                  <a:lnTo>
                    <a:pt x="20" y="36"/>
                  </a:lnTo>
                  <a:lnTo>
                    <a:pt x="46" y="30"/>
                  </a:lnTo>
                  <a:lnTo>
                    <a:pt x="66" y="25"/>
                  </a:lnTo>
                  <a:lnTo>
                    <a:pt x="66" y="25"/>
                  </a:lnTo>
                  <a:lnTo>
                    <a:pt x="87" y="20"/>
                  </a:lnTo>
                  <a:lnTo>
                    <a:pt x="107" y="20"/>
                  </a:lnTo>
                  <a:lnTo>
                    <a:pt x="107" y="20"/>
                  </a:lnTo>
                  <a:lnTo>
                    <a:pt x="127" y="15"/>
                  </a:lnTo>
                  <a:lnTo>
                    <a:pt x="148" y="10"/>
                  </a:lnTo>
                  <a:lnTo>
                    <a:pt x="148" y="10"/>
                  </a:lnTo>
                  <a:lnTo>
                    <a:pt x="173" y="10"/>
                  </a:lnTo>
                  <a:lnTo>
                    <a:pt x="194" y="5"/>
                  </a:lnTo>
                  <a:lnTo>
                    <a:pt x="194" y="5"/>
                  </a:lnTo>
                  <a:lnTo>
                    <a:pt x="214" y="5"/>
                  </a:lnTo>
                  <a:lnTo>
                    <a:pt x="234" y="5"/>
                  </a:lnTo>
                  <a:lnTo>
                    <a:pt x="234" y="5"/>
                  </a:lnTo>
                  <a:lnTo>
                    <a:pt x="255" y="0"/>
                  </a:lnTo>
                  <a:lnTo>
                    <a:pt x="280" y="0"/>
                  </a:lnTo>
                  <a:lnTo>
                    <a:pt x="280" y="0"/>
                  </a:lnTo>
                  <a:lnTo>
                    <a:pt x="300" y="0"/>
                  </a:lnTo>
                  <a:lnTo>
                    <a:pt x="321" y="0"/>
                  </a:lnTo>
                  <a:lnTo>
                    <a:pt x="321" y="0"/>
                  </a:lnTo>
                  <a:lnTo>
                    <a:pt x="341" y="0"/>
                  </a:lnTo>
                  <a:lnTo>
                    <a:pt x="341" y="1069"/>
                  </a:lnTo>
                  <a:lnTo>
                    <a:pt x="0" y="41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3492" name="Freeform 4"/>
            <p:cNvSpPr>
              <a:spLocks/>
            </p:cNvSpPr>
            <p:nvPr/>
          </p:nvSpPr>
          <p:spPr bwMode="auto">
            <a:xfrm>
              <a:off x="2916" y="198"/>
              <a:ext cx="810" cy="1069"/>
            </a:xfrm>
            <a:custGeom>
              <a:avLst/>
              <a:gdLst/>
              <a:ahLst/>
              <a:cxnLst>
                <a:cxn ang="0">
                  <a:pos x="20" y="0"/>
                </a:cxn>
                <a:cxn ang="0">
                  <a:pos x="46" y="0"/>
                </a:cxn>
                <a:cxn ang="0">
                  <a:pos x="66" y="0"/>
                </a:cxn>
                <a:cxn ang="0">
                  <a:pos x="107" y="5"/>
                </a:cxn>
                <a:cxn ang="0">
                  <a:pos x="133" y="5"/>
                </a:cxn>
                <a:cxn ang="0">
                  <a:pos x="153" y="5"/>
                </a:cxn>
                <a:cxn ang="0">
                  <a:pos x="173" y="10"/>
                </a:cxn>
                <a:cxn ang="0">
                  <a:pos x="214" y="15"/>
                </a:cxn>
                <a:cxn ang="0">
                  <a:pos x="239" y="20"/>
                </a:cxn>
                <a:cxn ang="0">
                  <a:pos x="260" y="20"/>
                </a:cxn>
                <a:cxn ang="0">
                  <a:pos x="301" y="31"/>
                </a:cxn>
                <a:cxn ang="0">
                  <a:pos x="321" y="36"/>
                </a:cxn>
                <a:cxn ang="0">
                  <a:pos x="341" y="41"/>
                </a:cxn>
                <a:cxn ang="0">
                  <a:pos x="382" y="51"/>
                </a:cxn>
                <a:cxn ang="0">
                  <a:pos x="402" y="56"/>
                </a:cxn>
                <a:cxn ang="0">
                  <a:pos x="423" y="61"/>
                </a:cxn>
                <a:cxn ang="0">
                  <a:pos x="443" y="71"/>
                </a:cxn>
                <a:cxn ang="0">
                  <a:pos x="484" y="81"/>
                </a:cxn>
                <a:cxn ang="0">
                  <a:pos x="504" y="92"/>
                </a:cxn>
                <a:cxn ang="0">
                  <a:pos x="525" y="97"/>
                </a:cxn>
                <a:cxn ang="0">
                  <a:pos x="560" y="117"/>
                </a:cxn>
                <a:cxn ang="0">
                  <a:pos x="581" y="122"/>
                </a:cxn>
                <a:cxn ang="0">
                  <a:pos x="601" y="132"/>
                </a:cxn>
                <a:cxn ang="0">
                  <a:pos x="637" y="153"/>
                </a:cxn>
                <a:cxn ang="0">
                  <a:pos x="657" y="163"/>
                </a:cxn>
                <a:cxn ang="0">
                  <a:pos x="672" y="173"/>
                </a:cxn>
                <a:cxn ang="0">
                  <a:pos x="693" y="183"/>
                </a:cxn>
                <a:cxn ang="0">
                  <a:pos x="728" y="204"/>
                </a:cxn>
                <a:cxn ang="0">
                  <a:pos x="744" y="214"/>
                </a:cxn>
                <a:cxn ang="0">
                  <a:pos x="764" y="224"/>
                </a:cxn>
                <a:cxn ang="0">
                  <a:pos x="795" y="249"/>
                </a:cxn>
                <a:cxn ang="0">
                  <a:pos x="810" y="260"/>
                </a:cxn>
                <a:cxn ang="0">
                  <a:pos x="0" y="0"/>
                </a:cxn>
              </a:cxnLst>
              <a:rect l="0" t="0" r="r" b="b"/>
              <a:pathLst>
                <a:path w="810" h="1069">
                  <a:moveTo>
                    <a:pt x="0" y="0"/>
                  </a:moveTo>
                  <a:lnTo>
                    <a:pt x="20" y="0"/>
                  </a:lnTo>
                  <a:lnTo>
                    <a:pt x="20" y="0"/>
                  </a:lnTo>
                  <a:lnTo>
                    <a:pt x="46" y="0"/>
                  </a:lnTo>
                  <a:lnTo>
                    <a:pt x="66" y="0"/>
                  </a:lnTo>
                  <a:lnTo>
                    <a:pt x="66" y="0"/>
                  </a:lnTo>
                  <a:lnTo>
                    <a:pt x="87" y="0"/>
                  </a:lnTo>
                  <a:lnTo>
                    <a:pt x="107" y="5"/>
                  </a:lnTo>
                  <a:lnTo>
                    <a:pt x="107" y="5"/>
                  </a:lnTo>
                  <a:lnTo>
                    <a:pt x="133" y="5"/>
                  </a:lnTo>
                  <a:lnTo>
                    <a:pt x="153" y="5"/>
                  </a:lnTo>
                  <a:lnTo>
                    <a:pt x="153" y="5"/>
                  </a:lnTo>
                  <a:lnTo>
                    <a:pt x="173" y="10"/>
                  </a:lnTo>
                  <a:lnTo>
                    <a:pt x="173" y="10"/>
                  </a:lnTo>
                  <a:lnTo>
                    <a:pt x="194" y="10"/>
                  </a:lnTo>
                  <a:lnTo>
                    <a:pt x="214" y="15"/>
                  </a:lnTo>
                  <a:lnTo>
                    <a:pt x="214" y="15"/>
                  </a:lnTo>
                  <a:lnTo>
                    <a:pt x="239" y="20"/>
                  </a:lnTo>
                  <a:lnTo>
                    <a:pt x="260" y="20"/>
                  </a:lnTo>
                  <a:lnTo>
                    <a:pt x="260" y="20"/>
                  </a:lnTo>
                  <a:lnTo>
                    <a:pt x="280" y="25"/>
                  </a:lnTo>
                  <a:lnTo>
                    <a:pt x="301" y="31"/>
                  </a:lnTo>
                  <a:lnTo>
                    <a:pt x="301" y="31"/>
                  </a:lnTo>
                  <a:lnTo>
                    <a:pt x="321" y="36"/>
                  </a:lnTo>
                  <a:lnTo>
                    <a:pt x="341" y="41"/>
                  </a:lnTo>
                  <a:lnTo>
                    <a:pt x="341" y="41"/>
                  </a:lnTo>
                  <a:lnTo>
                    <a:pt x="362" y="46"/>
                  </a:lnTo>
                  <a:lnTo>
                    <a:pt x="382" y="51"/>
                  </a:lnTo>
                  <a:lnTo>
                    <a:pt x="382" y="51"/>
                  </a:lnTo>
                  <a:lnTo>
                    <a:pt x="402" y="56"/>
                  </a:lnTo>
                  <a:lnTo>
                    <a:pt x="423" y="61"/>
                  </a:lnTo>
                  <a:lnTo>
                    <a:pt x="423" y="61"/>
                  </a:lnTo>
                  <a:lnTo>
                    <a:pt x="443" y="71"/>
                  </a:lnTo>
                  <a:lnTo>
                    <a:pt x="443" y="71"/>
                  </a:lnTo>
                  <a:lnTo>
                    <a:pt x="464" y="76"/>
                  </a:lnTo>
                  <a:lnTo>
                    <a:pt x="484" y="81"/>
                  </a:lnTo>
                  <a:lnTo>
                    <a:pt x="484" y="81"/>
                  </a:lnTo>
                  <a:lnTo>
                    <a:pt x="504" y="92"/>
                  </a:lnTo>
                  <a:lnTo>
                    <a:pt x="525" y="97"/>
                  </a:lnTo>
                  <a:lnTo>
                    <a:pt x="525" y="97"/>
                  </a:lnTo>
                  <a:lnTo>
                    <a:pt x="545" y="107"/>
                  </a:lnTo>
                  <a:lnTo>
                    <a:pt x="560" y="117"/>
                  </a:lnTo>
                  <a:lnTo>
                    <a:pt x="560" y="117"/>
                  </a:lnTo>
                  <a:lnTo>
                    <a:pt x="581" y="122"/>
                  </a:lnTo>
                  <a:lnTo>
                    <a:pt x="601" y="132"/>
                  </a:lnTo>
                  <a:lnTo>
                    <a:pt x="601" y="132"/>
                  </a:lnTo>
                  <a:lnTo>
                    <a:pt x="621" y="142"/>
                  </a:lnTo>
                  <a:lnTo>
                    <a:pt x="637" y="153"/>
                  </a:lnTo>
                  <a:lnTo>
                    <a:pt x="637" y="153"/>
                  </a:lnTo>
                  <a:lnTo>
                    <a:pt x="657" y="163"/>
                  </a:lnTo>
                  <a:lnTo>
                    <a:pt x="672" y="173"/>
                  </a:lnTo>
                  <a:lnTo>
                    <a:pt x="672" y="173"/>
                  </a:lnTo>
                  <a:lnTo>
                    <a:pt x="693" y="183"/>
                  </a:lnTo>
                  <a:lnTo>
                    <a:pt x="693" y="183"/>
                  </a:lnTo>
                  <a:lnTo>
                    <a:pt x="708" y="193"/>
                  </a:lnTo>
                  <a:lnTo>
                    <a:pt x="728" y="204"/>
                  </a:lnTo>
                  <a:lnTo>
                    <a:pt x="728" y="204"/>
                  </a:lnTo>
                  <a:lnTo>
                    <a:pt x="744" y="214"/>
                  </a:lnTo>
                  <a:lnTo>
                    <a:pt x="764" y="224"/>
                  </a:lnTo>
                  <a:lnTo>
                    <a:pt x="764" y="224"/>
                  </a:lnTo>
                  <a:lnTo>
                    <a:pt x="779" y="239"/>
                  </a:lnTo>
                  <a:lnTo>
                    <a:pt x="795" y="249"/>
                  </a:lnTo>
                  <a:lnTo>
                    <a:pt x="795" y="249"/>
                  </a:lnTo>
                  <a:lnTo>
                    <a:pt x="810" y="260"/>
                  </a:lnTo>
                  <a:lnTo>
                    <a:pt x="0" y="10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3493" name="Freeform 5"/>
            <p:cNvSpPr>
              <a:spLocks/>
            </p:cNvSpPr>
            <p:nvPr/>
          </p:nvSpPr>
          <p:spPr bwMode="auto">
            <a:xfrm>
              <a:off x="2870" y="569"/>
              <a:ext cx="1238" cy="1089"/>
            </a:xfrm>
            <a:custGeom>
              <a:avLst/>
              <a:gdLst/>
              <a:ahLst/>
              <a:cxnLst>
                <a:cxn ang="0">
                  <a:pos x="830" y="16"/>
                </a:cxn>
                <a:cxn ang="0">
                  <a:pos x="846" y="26"/>
                </a:cxn>
                <a:cxn ang="0">
                  <a:pos x="861" y="41"/>
                </a:cxn>
                <a:cxn ang="0">
                  <a:pos x="892" y="67"/>
                </a:cxn>
                <a:cxn ang="0">
                  <a:pos x="907" y="82"/>
                </a:cxn>
                <a:cxn ang="0">
                  <a:pos x="917" y="92"/>
                </a:cxn>
                <a:cxn ang="0">
                  <a:pos x="948" y="123"/>
                </a:cxn>
                <a:cxn ang="0">
                  <a:pos x="963" y="138"/>
                </a:cxn>
                <a:cxn ang="0">
                  <a:pos x="973" y="153"/>
                </a:cxn>
                <a:cxn ang="0">
                  <a:pos x="999" y="184"/>
                </a:cxn>
                <a:cxn ang="0">
                  <a:pos x="1014" y="199"/>
                </a:cxn>
                <a:cxn ang="0">
                  <a:pos x="1024" y="214"/>
                </a:cxn>
                <a:cxn ang="0">
                  <a:pos x="1049" y="245"/>
                </a:cxn>
                <a:cxn ang="0">
                  <a:pos x="1060" y="260"/>
                </a:cxn>
                <a:cxn ang="0">
                  <a:pos x="1070" y="275"/>
                </a:cxn>
                <a:cxn ang="0">
                  <a:pos x="1090" y="306"/>
                </a:cxn>
                <a:cxn ang="0">
                  <a:pos x="1100" y="326"/>
                </a:cxn>
                <a:cxn ang="0">
                  <a:pos x="1111" y="341"/>
                </a:cxn>
                <a:cxn ang="0">
                  <a:pos x="1131" y="377"/>
                </a:cxn>
                <a:cxn ang="0">
                  <a:pos x="1136" y="392"/>
                </a:cxn>
                <a:cxn ang="0">
                  <a:pos x="1146" y="408"/>
                </a:cxn>
                <a:cxn ang="0">
                  <a:pos x="1161" y="443"/>
                </a:cxn>
                <a:cxn ang="0">
                  <a:pos x="1172" y="464"/>
                </a:cxn>
                <a:cxn ang="0">
                  <a:pos x="1177" y="479"/>
                </a:cxn>
                <a:cxn ang="0">
                  <a:pos x="1187" y="514"/>
                </a:cxn>
                <a:cxn ang="0">
                  <a:pos x="1192" y="535"/>
                </a:cxn>
                <a:cxn ang="0">
                  <a:pos x="1202" y="550"/>
                </a:cxn>
                <a:cxn ang="0">
                  <a:pos x="1207" y="586"/>
                </a:cxn>
                <a:cxn ang="0">
                  <a:pos x="1212" y="606"/>
                </a:cxn>
                <a:cxn ang="0">
                  <a:pos x="1218" y="626"/>
                </a:cxn>
                <a:cxn ang="0">
                  <a:pos x="1223" y="662"/>
                </a:cxn>
                <a:cxn ang="0">
                  <a:pos x="1228" y="682"/>
                </a:cxn>
                <a:cxn ang="0">
                  <a:pos x="1228" y="698"/>
                </a:cxn>
                <a:cxn ang="0">
                  <a:pos x="1233" y="738"/>
                </a:cxn>
                <a:cxn ang="0">
                  <a:pos x="1233" y="754"/>
                </a:cxn>
                <a:cxn ang="0">
                  <a:pos x="1238" y="774"/>
                </a:cxn>
                <a:cxn ang="0">
                  <a:pos x="1238" y="810"/>
                </a:cxn>
                <a:cxn ang="0">
                  <a:pos x="1238" y="830"/>
                </a:cxn>
                <a:cxn ang="0">
                  <a:pos x="1238" y="850"/>
                </a:cxn>
                <a:cxn ang="0">
                  <a:pos x="1233" y="886"/>
                </a:cxn>
                <a:cxn ang="0">
                  <a:pos x="1233" y="906"/>
                </a:cxn>
                <a:cxn ang="0">
                  <a:pos x="1228" y="921"/>
                </a:cxn>
                <a:cxn ang="0">
                  <a:pos x="1223" y="962"/>
                </a:cxn>
                <a:cxn ang="0">
                  <a:pos x="1223" y="977"/>
                </a:cxn>
                <a:cxn ang="0">
                  <a:pos x="1218" y="998"/>
                </a:cxn>
                <a:cxn ang="0">
                  <a:pos x="1207" y="1033"/>
                </a:cxn>
                <a:cxn ang="0">
                  <a:pos x="1207" y="1054"/>
                </a:cxn>
                <a:cxn ang="0">
                  <a:pos x="1202" y="1069"/>
                </a:cxn>
                <a:cxn ang="0">
                  <a:pos x="0" y="810"/>
                </a:cxn>
              </a:cxnLst>
              <a:rect l="0" t="0" r="r" b="b"/>
              <a:pathLst>
                <a:path w="1238" h="1089">
                  <a:moveTo>
                    <a:pt x="810" y="0"/>
                  </a:moveTo>
                  <a:lnTo>
                    <a:pt x="830" y="16"/>
                  </a:lnTo>
                  <a:lnTo>
                    <a:pt x="830" y="16"/>
                  </a:lnTo>
                  <a:lnTo>
                    <a:pt x="846" y="26"/>
                  </a:lnTo>
                  <a:lnTo>
                    <a:pt x="861" y="41"/>
                  </a:lnTo>
                  <a:lnTo>
                    <a:pt x="861" y="41"/>
                  </a:lnTo>
                  <a:lnTo>
                    <a:pt x="876" y="51"/>
                  </a:lnTo>
                  <a:lnTo>
                    <a:pt x="892" y="67"/>
                  </a:lnTo>
                  <a:lnTo>
                    <a:pt x="892" y="67"/>
                  </a:lnTo>
                  <a:lnTo>
                    <a:pt x="907" y="82"/>
                  </a:lnTo>
                  <a:lnTo>
                    <a:pt x="917" y="92"/>
                  </a:lnTo>
                  <a:lnTo>
                    <a:pt x="917" y="92"/>
                  </a:lnTo>
                  <a:lnTo>
                    <a:pt x="932" y="107"/>
                  </a:lnTo>
                  <a:lnTo>
                    <a:pt x="948" y="123"/>
                  </a:lnTo>
                  <a:lnTo>
                    <a:pt x="948" y="123"/>
                  </a:lnTo>
                  <a:lnTo>
                    <a:pt x="963" y="138"/>
                  </a:lnTo>
                  <a:lnTo>
                    <a:pt x="973" y="153"/>
                  </a:lnTo>
                  <a:lnTo>
                    <a:pt x="973" y="153"/>
                  </a:lnTo>
                  <a:lnTo>
                    <a:pt x="988" y="168"/>
                  </a:lnTo>
                  <a:lnTo>
                    <a:pt x="999" y="184"/>
                  </a:lnTo>
                  <a:lnTo>
                    <a:pt x="999" y="184"/>
                  </a:lnTo>
                  <a:lnTo>
                    <a:pt x="1014" y="199"/>
                  </a:lnTo>
                  <a:lnTo>
                    <a:pt x="1024" y="214"/>
                  </a:lnTo>
                  <a:lnTo>
                    <a:pt x="1024" y="214"/>
                  </a:lnTo>
                  <a:lnTo>
                    <a:pt x="1039" y="229"/>
                  </a:lnTo>
                  <a:lnTo>
                    <a:pt x="1049" y="245"/>
                  </a:lnTo>
                  <a:lnTo>
                    <a:pt x="1049" y="245"/>
                  </a:lnTo>
                  <a:lnTo>
                    <a:pt x="1060" y="260"/>
                  </a:lnTo>
                  <a:lnTo>
                    <a:pt x="1070" y="275"/>
                  </a:lnTo>
                  <a:lnTo>
                    <a:pt x="1070" y="275"/>
                  </a:lnTo>
                  <a:lnTo>
                    <a:pt x="1080" y="291"/>
                  </a:lnTo>
                  <a:lnTo>
                    <a:pt x="1090" y="306"/>
                  </a:lnTo>
                  <a:lnTo>
                    <a:pt x="1090" y="306"/>
                  </a:lnTo>
                  <a:lnTo>
                    <a:pt x="1100" y="326"/>
                  </a:lnTo>
                  <a:lnTo>
                    <a:pt x="1111" y="341"/>
                  </a:lnTo>
                  <a:lnTo>
                    <a:pt x="1111" y="341"/>
                  </a:lnTo>
                  <a:lnTo>
                    <a:pt x="1121" y="357"/>
                  </a:lnTo>
                  <a:lnTo>
                    <a:pt x="1131" y="377"/>
                  </a:lnTo>
                  <a:lnTo>
                    <a:pt x="1131" y="377"/>
                  </a:lnTo>
                  <a:lnTo>
                    <a:pt x="1136" y="392"/>
                  </a:lnTo>
                  <a:lnTo>
                    <a:pt x="1146" y="408"/>
                  </a:lnTo>
                  <a:lnTo>
                    <a:pt x="1146" y="408"/>
                  </a:lnTo>
                  <a:lnTo>
                    <a:pt x="1156" y="428"/>
                  </a:lnTo>
                  <a:lnTo>
                    <a:pt x="1161" y="443"/>
                  </a:lnTo>
                  <a:lnTo>
                    <a:pt x="1161" y="443"/>
                  </a:lnTo>
                  <a:lnTo>
                    <a:pt x="1172" y="464"/>
                  </a:lnTo>
                  <a:lnTo>
                    <a:pt x="1177" y="479"/>
                  </a:lnTo>
                  <a:lnTo>
                    <a:pt x="1177" y="479"/>
                  </a:lnTo>
                  <a:lnTo>
                    <a:pt x="1182" y="499"/>
                  </a:lnTo>
                  <a:lnTo>
                    <a:pt x="1187" y="514"/>
                  </a:lnTo>
                  <a:lnTo>
                    <a:pt x="1187" y="514"/>
                  </a:lnTo>
                  <a:lnTo>
                    <a:pt x="1192" y="535"/>
                  </a:lnTo>
                  <a:lnTo>
                    <a:pt x="1202" y="550"/>
                  </a:lnTo>
                  <a:lnTo>
                    <a:pt x="1202" y="550"/>
                  </a:lnTo>
                  <a:lnTo>
                    <a:pt x="1207" y="570"/>
                  </a:lnTo>
                  <a:lnTo>
                    <a:pt x="1207" y="586"/>
                  </a:lnTo>
                  <a:lnTo>
                    <a:pt x="1207" y="586"/>
                  </a:lnTo>
                  <a:lnTo>
                    <a:pt x="1212" y="606"/>
                  </a:lnTo>
                  <a:lnTo>
                    <a:pt x="1218" y="626"/>
                  </a:lnTo>
                  <a:lnTo>
                    <a:pt x="1218" y="626"/>
                  </a:lnTo>
                  <a:lnTo>
                    <a:pt x="1223" y="642"/>
                  </a:lnTo>
                  <a:lnTo>
                    <a:pt x="1223" y="662"/>
                  </a:lnTo>
                  <a:lnTo>
                    <a:pt x="1223" y="662"/>
                  </a:lnTo>
                  <a:lnTo>
                    <a:pt x="1228" y="682"/>
                  </a:lnTo>
                  <a:lnTo>
                    <a:pt x="1228" y="698"/>
                  </a:lnTo>
                  <a:lnTo>
                    <a:pt x="1228" y="698"/>
                  </a:lnTo>
                  <a:lnTo>
                    <a:pt x="1233" y="718"/>
                  </a:lnTo>
                  <a:lnTo>
                    <a:pt x="1233" y="738"/>
                  </a:lnTo>
                  <a:lnTo>
                    <a:pt x="1233" y="738"/>
                  </a:lnTo>
                  <a:lnTo>
                    <a:pt x="1233" y="754"/>
                  </a:lnTo>
                  <a:lnTo>
                    <a:pt x="1238" y="774"/>
                  </a:lnTo>
                  <a:lnTo>
                    <a:pt x="1238" y="774"/>
                  </a:lnTo>
                  <a:lnTo>
                    <a:pt x="1238" y="794"/>
                  </a:lnTo>
                  <a:lnTo>
                    <a:pt x="1238" y="810"/>
                  </a:lnTo>
                  <a:lnTo>
                    <a:pt x="1238" y="810"/>
                  </a:lnTo>
                  <a:lnTo>
                    <a:pt x="1238" y="830"/>
                  </a:lnTo>
                  <a:lnTo>
                    <a:pt x="1238" y="850"/>
                  </a:lnTo>
                  <a:lnTo>
                    <a:pt x="1238" y="850"/>
                  </a:lnTo>
                  <a:lnTo>
                    <a:pt x="1233" y="866"/>
                  </a:lnTo>
                  <a:lnTo>
                    <a:pt x="1233" y="886"/>
                  </a:lnTo>
                  <a:lnTo>
                    <a:pt x="1233" y="886"/>
                  </a:lnTo>
                  <a:lnTo>
                    <a:pt x="1233" y="906"/>
                  </a:lnTo>
                  <a:lnTo>
                    <a:pt x="1228" y="921"/>
                  </a:lnTo>
                  <a:lnTo>
                    <a:pt x="1228" y="921"/>
                  </a:lnTo>
                  <a:lnTo>
                    <a:pt x="1228" y="942"/>
                  </a:lnTo>
                  <a:lnTo>
                    <a:pt x="1223" y="962"/>
                  </a:lnTo>
                  <a:lnTo>
                    <a:pt x="1223" y="962"/>
                  </a:lnTo>
                  <a:lnTo>
                    <a:pt x="1223" y="977"/>
                  </a:lnTo>
                  <a:lnTo>
                    <a:pt x="1218" y="998"/>
                  </a:lnTo>
                  <a:lnTo>
                    <a:pt x="1218" y="998"/>
                  </a:lnTo>
                  <a:lnTo>
                    <a:pt x="1212" y="1013"/>
                  </a:lnTo>
                  <a:lnTo>
                    <a:pt x="1207" y="1033"/>
                  </a:lnTo>
                  <a:lnTo>
                    <a:pt x="1207" y="1033"/>
                  </a:lnTo>
                  <a:lnTo>
                    <a:pt x="1207" y="1054"/>
                  </a:lnTo>
                  <a:lnTo>
                    <a:pt x="1202" y="1069"/>
                  </a:lnTo>
                  <a:lnTo>
                    <a:pt x="1202" y="1069"/>
                  </a:lnTo>
                  <a:lnTo>
                    <a:pt x="1192" y="1089"/>
                  </a:lnTo>
                  <a:lnTo>
                    <a:pt x="0" y="810"/>
                  </a:lnTo>
                  <a:lnTo>
                    <a:pt x="810" y="0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3494" name="Freeform 6"/>
            <p:cNvSpPr>
              <a:spLocks/>
            </p:cNvSpPr>
            <p:nvPr/>
          </p:nvSpPr>
          <p:spPr bwMode="auto">
            <a:xfrm>
              <a:off x="1638" y="351"/>
              <a:ext cx="1232" cy="1430"/>
            </a:xfrm>
            <a:custGeom>
              <a:avLst/>
              <a:gdLst/>
              <a:ahLst/>
              <a:cxnLst>
                <a:cxn ang="0">
                  <a:pos x="81" y="1414"/>
                </a:cxn>
                <a:cxn ang="0">
                  <a:pos x="66" y="1379"/>
                </a:cxn>
                <a:cxn ang="0">
                  <a:pos x="51" y="1343"/>
                </a:cxn>
                <a:cxn ang="0">
                  <a:pos x="40" y="1307"/>
                </a:cxn>
                <a:cxn ang="0">
                  <a:pos x="30" y="1272"/>
                </a:cxn>
                <a:cxn ang="0">
                  <a:pos x="20" y="1231"/>
                </a:cxn>
                <a:cxn ang="0">
                  <a:pos x="15" y="1195"/>
                </a:cxn>
                <a:cxn ang="0">
                  <a:pos x="10" y="1160"/>
                </a:cxn>
                <a:cxn ang="0">
                  <a:pos x="5" y="1124"/>
                </a:cxn>
                <a:cxn ang="0">
                  <a:pos x="0" y="1084"/>
                </a:cxn>
                <a:cxn ang="0">
                  <a:pos x="0" y="1048"/>
                </a:cxn>
                <a:cxn ang="0">
                  <a:pos x="0" y="1012"/>
                </a:cxn>
                <a:cxn ang="0">
                  <a:pos x="0" y="972"/>
                </a:cxn>
                <a:cxn ang="0">
                  <a:pos x="5" y="936"/>
                </a:cxn>
                <a:cxn ang="0">
                  <a:pos x="10" y="900"/>
                </a:cxn>
                <a:cxn ang="0">
                  <a:pos x="15" y="860"/>
                </a:cxn>
                <a:cxn ang="0">
                  <a:pos x="20" y="824"/>
                </a:cxn>
                <a:cxn ang="0">
                  <a:pos x="30" y="788"/>
                </a:cxn>
                <a:cxn ang="0">
                  <a:pos x="40" y="753"/>
                </a:cxn>
                <a:cxn ang="0">
                  <a:pos x="51" y="717"/>
                </a:cxn>
                <a:cxn ang="0">
                  <a:pos x="66" y="682"/>
                </a:cxn>
                <a:cxn ang="0">
                  <a:pos x="81" y="646"/>
                </a:cxn>
                <a:cxn ang="0">
                  <a:pos x="96" y="610"/>
                </a:cxn>
                <a:cxn ang="0">
                  <a:pos x="112" y="575"/>
                </a:cxn>
                <a:cxn ang="0">
                  <a:pos x="132" y="544"/>
                </a:cxn>
                <a:cxn ang="0">
                  <a:pos x="152" y="509"/>
                </a:cxn>
                <a:cxn ang="0">
                  <a:pos x="173" y="478"/>
                </a:cxn>
                <a:cxn ang="0">
                  <a:pos x="198" y="447"/>
                </a:cxn>
                <a:cxn ang="0">
                  <a:pos x="224" y="417"/>
                </a:cxn>
                <a:cxn ang="0">
                  <a:pos x="249" y="386"/>
                </a:cxn>
                <a:cxn ang="0">
                  <a:pos x="275" y="356"/>
                </a:cxn>
                <a:cxn ang="0">
                  <a:pos x="300" y="325"/>
                </a:cxn>
                <a:cxn ang="0">
                  <a:pos x="331" y="300"/>
                </a:cxn>
                <a:cxn ang="0">
                  <a:pos x="361" y="269"/>
                </a:cxn>
                <a:cxn ang="0">
                  <a:pos x="392" y="244"/>
                </a:cxn>
                <a:cxn ang="0">
                  <a:pos x="422" y="218"/>
                </a:cxn>
                <a:cxn ang="0">
                  <a:pos x="458" y="198"/>
                </a:cxn>
                <a:cxn ang="0">
                  <a:pos x="489" y="173"/>
                </a:cxn>
                <a:cxn ang="0">
                  <a:pos x="524" y="152"/>
                </a:cxn>
                <a:cxn ang="0">
                  <a:pos x="560" y="132"/>
                </a:cxn>
                <a:cxn ang="0">
                  <a:pos x="596" y="112"/>
                </a:cxn>
                <a:cxn ang="0">
                  <a:pos x="636" y="91"/>
                </a:cxn>
                <a:cxn ang="0">
                  <a:pos x="672" y="76"/>
                </a:cxn>
                <a:cxn ang="0">
                  <a:pos x="713" y="56"/>
                </a:cxn>
                <a:cxn ang="0">
                  <a:pos x="748" y="40"/>
                </a:cxn>
                <a:cxn ang="0">
                  <a:pos x="789" y="30"/>
                </a:cxn>
                <a:cxn ang="0">
                  <a:pos x="830" y="15"/>
                </a:cxn>
                <a:cxn ang="0">
                  <a:pos x="871" y="5"/>
                </a:cxn>
                <a:cxn ang="0">
                  <a:pos x="86" y="1430"/>
                </a:cxn>
              </a:cxnLst>
              <a:rect l="0" t="0" r="r" b="b"/>
              <a:pathLst>
                <a:path w="1232" h="1430">
                  <a:moveTo>
                    <a:pt x="86" y="1430"/>
                  </a:moveTo>
                  <a:lnTo>
                    <a:pt x="81" y="1414"/>
                  </a:lnTo>
                  <a:lnTo>
                    <a:pt x="81" y="1414"/>
                  </a:lnTo>
                  <a:lnTo>
                    <a:pt x="71" y="1394"/>
                  </a:lnTo>
                  <a:lnTo>
                    <a:pt x="66" y="1379"/>
                  </a:lnTo>
                  <a:lnTo>
                    <a:pt x="66" y="1379"/>
                  </a:lnTo>
                  <a:lnTo>
                    <a:pt x="61" y="1358"/>
                  </a:lnTo>
                  <a:lnTo>
                    <a:pt x="51" y="1343"/>
                  </a:lnTo>
                  <a:lnTo>
                    <a:pt x="51" y="1343"/>
                  </a:lnTo>
                  <a:lnTo>
                    <a:pt x="46" y="1323"/>
                  </a:lnTo>
                  <a:lnTo>
                    <a:pt x="40" y="1307"/>
                  </a:lnTo>
                  <a:lnTo>
                    <a:pt x="40" y="1307"/>
                  </a:lnTo>
                  <a:lnTo>
                    <a:pt x="35" y="1287"/>
                  </a:lnTo>
                  <a:lnTo>
                    <a:pt x="30" y="1272"/>
                  </a:lnTo>
                  <a:lnTo>
                    <a:pt x="30" y="1272"/>
                  </a:lnTo>
                  <a:lnTo>
                    <a:pt x="25" y="1251"/>
                  </a:lnTo>
                  <a:lnTo>
                    <a:pt x="20" y="1231"/>
                  </a:lnTo>
                  <a:lnTo>
                    <a:pt x="20" y="1231"/>
                  </a:lnTo>
                  <a:lnTo>
                    <a:pt x="15" y="1216"/>
                  </a:lnTo>
                  <a:lnTo>
                    <a:pt x="15" y="1195"/>
                  </a:lnTo>
                  <a:lnTo>
                    <a:pt x="15" y="1195"/>
                  </a:lnTo>
                  <a:lnTo>
                    <a:pt x="10" y="1180"/>
                  </a:lnTo>
                  <a:lnTo>
                    <a:pt x="10" y="1160"/>
                  </a:lnTo>
                  <a:lnTo>
                    <a:pt x="10" y="1160"/>
                  </a:lnTo>
                  <a:lnTo>
                    <a:pt x="5" y="1139"/>
                  </a:lnTo>
                  <a:lnTo>
                    <a:pt x="5" y="1124"/>
                  </a:lnTo>
                  <a:lnTo>
                    <a:pt x="5" y="1124"/>
                  </a:lnTo>
                  <a:lnTo>
                    <a:pt x="0" y="1104"/>
                  </a:lnTo>
                  <a:lnTo>
                    <a:pt x="0" y="1084"/>
                  </a:lnTo>
                  <a:lnTo>
                    <a:pt x="0" y="1084"/>
                  </a:lnTo>
                  <a:lnTo>
                    <a:pt x="0" y="1068"/>
                  </a:lnTo>
                  <a:lnTo>
                    <a:pt x="0" y="1048"/>
                  </a:lnTo>
                  <a:lnTo>
                    <a:pt x="0" y="1048"/>
                  </a:lnTo>
                  <a:lnTo>
                    <a:pt x="0" y="1028"/>
                  </a:lnTo>
                  <a:lnTo>
                    <a:pt x="0" y="1012"/>
                  </a:lnTo>
                  <a:lnTo>
                    <a:pt x="0" y="1012"/>
                  </a:lnTo>
                  <a:lnTo>
                    <a:pt x="0" y="992"/>
                  </a:lnTo>
                  <a:lnTo>
                    <a:pt x="0" y="972"/>
                  </a:lnTo>
                  <a:lnTo>
                    <a:pt x="0" y="972"/>
                  </a:lnTo>
                  <a:lnTo>
                    <a:pt x="0" y="956"/>
                  </a:lnTo>
                  <a:lnTo>
                    <a:pt x="5" y="936"/>
                  </a:lnTo>
                  <a:lnTo>
                    <a:pt x="5" y="936"/>
                  </a:lnTo>
                  <a:lnTo>
                    <a:pt x="5" y="916"/>
                  </a:lnTo>
                  <a:lnTo>
                    <a:pt x="10" y="900"/>
                  </a:lnTo>
                  <a:lnTo>
                    <a:pt x="10" y="900"/>
                  </a:lnTo>
                  <a:lnTo>
                    <a:pt x="10" y="880"/>
                  </a:lnTo>
                  <a:lnTo>
                    <a:pt x="15" y="860"/>
                  </a:lnTo>
                  <a:lnTo>
                    <a:pt x="15" y="860"/>
                  </a:lnTo>
                  <a:lnTo>
                    <a:pt x="15" y="844"/>
                  </a:lnTo>
                  <a:lnTo>
                    <a:pt x="20" y="824"/>
                  </a:lnTo>
                  <a:lnTo>
                    <a:pt x="20" y="824"/>
                  </a:lnTo>
                  <a:lnTo>
                    <a:pt x="25" y="804"/>
                  </a:lnTo>
                  <a:lnTo>
                    <a:pt x="30" y="788"/>
                  </a:lnTo>
                  <a:lnTo>
                    <a:pt x="30" y="788"/>
                  </a:lnTo>
                  <a:lnTo>
                    <a:pt x="35" y="768"/>
                  </a:lnTo>
                  <a:lnTo>
                    <a:pt x="40" y="753"/>
                  </a:lnTo>
                  <a:lnTo>
                    <a:pt x="40" y="753"/>
                  </a:lnTo>
                  <a:lnTo>
                    <a:pt x="46" y="732"/>
                  </a:lnTo>
                  <a:lnTo>
                    <a:pt x="51" y="717"/>
                  </a:lnTo>
                  <a:lnTo>
                    <a:pt x="51" y="717"/>
                  </a:lnTo>
                  <a:lnTo>
                    <a:pt x="61" y="697"/>
                  </a:lnTo>
                  <a:lnTo>
                    <a:pt x="66" y="682"/>
                  </a:lnTo>
                  <a:lnTo>
                    <a:pt x="66" y="682"/>
                  </a:lnTo>
                  <a:lnTo>
                    <a:pt x="71" y="661"/>
                  </a:lnTo>
                  <a:lnTo>
                    <a:pt x="81" y="646"/>
                  </a:lnTo>
                  <a:lnTo>
                    <a:pt x="81" y="646"/>
                  </a:lnTo>
                  <a:lnTo>
                    <a:pt x="86" y="626"/>
                  </a:lnTo>
                  <a:lnTo>
                    <a:pt x="96" y="610"/>
                  </a:lnTo>
                  <a:lnTo>
                    <a:pt x="96" y="610"/>
                  </a:lnTo>
                  <a:lnTo>
                    <a:pt x="107" y="595"/>
                  </a:lnTo>
                  <a:lnTo>
                    <a:pt x="112" y="575"/>
                  </a:lnTo>
                  <a:lnTo>
                    <a:pt x="112" y="575"/>
                  </a:lnTo>
                  <a:lnTo>
                    <a:pt x="122" y="559"/>
                  </a:lnTo>
                  <a:lnTo>
                    <a:pt x="132" y="544"/>
                  </a:lnTo>
                  <a:lnTo>
                    <a:pt x="132" y="544"/>
                  </a:lnTo>
                  <a:lnTo>
                    <a:pt x="142" y="524"/>
                  </a:lnTo>
                  <a:lnTo>
                    <a:pt x="152" y="509"/>
                  </a:lnTo>
                  <a:lnTo>
                    <a:pt x="152" y="509"/>
                  </a:lnTo>
                  <a:lnTo>
                    <a:pt x="163" y="493"/>
                  </a:lnTo>
                  <a:lnTo>
                    <a:pt x="173" y="478"/>
                  </a:lnTo>
                  <a:lnTo>
                    <a:pt x="173" y="478"/>
                  </a:lnTo>
                  <a:lnTo>
                    <a:pt x="188" y="463"/>
                  </a:lnTo>
                  <a:lnTo>
                    <a:pt x="198" y="447"/>
                  </a:lnTo>
                  <a:lnTo>
                    <a:pt x="198" y="447"/>
                  </a:lnTo>
                  <a:lnTo>
                    <a:pt x="208" y="432"/>
                  </a:lnTo>
                  <a:lnTo>
                    <a:pt x="224" y="417"/>
                  </a:lnTo>
                  <a:lnTo>
                    <a:pt x="224" y="417"/>
                  </a:lnTo>
                  <a:lnTo>
                    <a:pt x="234" y="402"/>
                  </a:lnTo>
                  <a:lnTo>
                    <a:pt x="249" y="386"/>
                  </a:lnTo>
                  <a:lnTo>
                    <a:pt x="249" y="386"/>
                  </a:lnTo>
                  <a:lnTo>
                    <a:pt x="259" y="371"/>
                  </a:lnTo>
                  <a:lnTo>
                    <a:pt x="275" y="356"/>
                  </a:lnTo>
                  <a:lnTo>
                    <a:pt x="275" y="356"/>
                  </a:lnTo>
                  <a:lnTo>
                    <a:pt x="285" y="341"/>
                  </a:lnTo>
                  <a:lnTo>
                    <a:pt x="300" y="325"/>
                  </a:lnTo>
                  <a:lnTo>
                    <a:pt x="300" y="325"/>
                  </a:lnTo>
                  <a:lnTo>
                    <a:pt x="315" y="310"/>
                  </a:lnTo>
                  <a:lnTo>
                    <a:pt x="331" y="300"/>
                  </a:lnTo>
                  <a:lnTo>
                    <a:pt x="331" y="300"/>
                  </a:lnTo>
                  <a:lnTo>
                    <a:pt x="346" y="285"/>
                  </a:lnTo>
                  <a:lnTo>
                    <a:pt x="361" y="269"/>
                  </a:lnTo>
                  <a:lnTo>
                    <a:pt x="361" y="269"/>
                  </a:lnTo>
                  <a:lnTo>
                    <a:pt x="377" y="259"/>
                  </a:lnTo>
                  <a:lnTo>
                    <a:pt x="392" y="244"/>
                  </a:lnTo>
                  <a:lnTo>
                    <a:pt x="392" y="244"/>
                  </a:lnTo>
                  <a:lnTo>
                    <a:pt x="407" y="234"/>
                  </a:lnTo>
                  <a:lnTo>
                    <a:pt x="422" y="218"/>
                  </a:lnTo>
                  <a:lnTo>
                    <a:pt x="422" y="218"/>
                  </a:lnTo>
                  <a:lnTo>
                    <a:pt x="438" y="208"/>
                  </a:lnTo>
                  <a:lnTo>
                    <a:pt x="458" y="198"/>
                  </a:lnTo>
                  <a:lnTo>
                    <a:pt x="458" y="198"/>
                  </a:lnTo>
                  <a:lnTo>
                    <a:pt x="473" y="183"/>
                  </a:lnTo>
                  <a:lnTo>
                    <a:pt x="489" y="173"/>
                  </a:lnTo>
                  <a:lnTo>
                    <a:pt x="489" y="173"/>
                  </a:lnTo>
                  <a:lnTo>
                    <a:pt x="509" y="162"/>
                  </a:lnTo>
                  <a:lnTo>
                    <a:pt x="524" y="152"/>
                  </a:lnTo>
                  <a:lnTo>
                    <a:pt x="524" y="152"/>
                  </a:lnTo>
                  <a:lnTo>
                    <a:pt x="545" y="142"/>
                  </a:lnTo>
                  <a:lnTo>
                    <a:pt x="560" y="132"/>
                  </a:lnTo>
                  <a:lnTo>
                    <a:pt x="560" y="132"/>
                  </a:lnTo>
                  <a:lnTo>
                    <a:pt x="580" y="122"/>
                  </a:lnTo>
                  <a:lnTo>
                    <a:pt x="596" y="112"/>
                  </a:lnTo>
                  <a:lnTo>
                    <a:pt x="596" y="112"/>
                  </a:lnTo>
                  <a:lnTo>
                    <a:pt x="616" y="101"/>
                  </a:lnTo>
                  <a:lnTo>
                    <a:pt x="636" y="91"/>
                  </a:lnTo>
                  <a:lnTo>
                    <a:pt x="636" y="91"/>
                  </a:lnTo>
                  <a:lnTo>
                    <a:pt x="652" y="81"/>
                  </a:lnTo>
                  <a:lnTo>
                    <a:pt x="672" y="76"/>
                  </a:lnTo>
                  <a:lnTo>
                    <a:pt x="672" y="76"/>
                  </a:lnTo>
                  <a:lnTo>
                    <a:pt x="692" y="66"/>
                  </a:lnTo>
                  <a:lnTo>
                    <a:pt x="713" y="56"/>
                  </a:lnTo>
                  <a:lnTo>
                    <a:pt x="713" y="56"/>
                  </a:lnTo>
                  <a:lnTo>
                    <a:pt x="733" y="51"/>
                  </a:lnTo>
                  <a:lnTo>
                    <a:pt x="748" y="40"/>
                  </a:lnTo>
                  <a:lnTo>
                    <a:pt x="748" y="40"/>
                  </a:lnTo>
                  <a:lnTo>
                    <a:pt x="769" y="35"/>
                  </a:lnTo>
                  <a:lnTo>
                    <a:pt x="789" y="30"/>
                  </a:lnTo>
                  <a:lnTo>
                    <a:pt x="789" y="30"/>
                  </a:lnTo>
                  <a:lnTo>
                    <a:pt x="809" y="20"/>
                  </a:lnTo>
                  <a:lnTo>
                    <a:pt x="830" y="15"/>
                  </a:lnTo>
                  <a:lnTo>
                    <a:pt x="830" y="15"/>
                  </a:lnTo>
                  <a:lnTo>
                    <a:pt x="850" y="10"/>
                  </a:lnTo>
                  <a:lnTo>
                    <a:pt x="871" y="5"/>
                  </a:lnTo>
                  <a:lnTo>
                    <a:pt x="871" y="5"/>
                  </a:lnTo>
                  <a:lnTo>
                    <a:pt x="891" y="0"/>
                  </a:lnTo>
                  <a:lnTo>
                    <a:pt x="1232" y="1028"/>
                  </a:lnTo>
                  <a:lnTo>
                    <a:pt x="86" y="1430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3495" name="Freeform 7"/>
            <p:cNvSpPr>
              <a:spLocks/>
            </p:cNvSpPr>
            <p:nvPr/>
          </p:nvSpPr>
          <p:spPr bwMode="auto">
            <a:xfrm>
              <a:off x="1724" y="1379"/>
              <a:ext cx="1146" cy="1068"/>
            </a:xfrm>
            <a:custGeom>
              <a:avLst/>
              <a:gdLst/>
              <a:ahLst/>
              <a:cxnLst>
                <a:cxn ang="0">
                  <a:pos x="1039" y="1068"/>
                </a:cxn>
                <a:cxn ang="0">
                  <a:pos x="1019" y="1068"/>
                </a:cxn>
                <a:cxn ang="0">
                  <a:pos x="999" y="1063"/>
                </a:cxn>
                <a:cxn ang="0">
                  <a:pos x="953" y="1058"/>
                </a:cxn>
                <a:cxn ang="0">
                  <a:pos x="932" y="1058"/>
                </a:cxn>
                <a:cxn ang="0">
                  <a:pos x="912" y="1053"/>
                </a:cxn>
                <a:cxn ang="0">
                  <a:pos x="871" y="1043"/>
                </a:cxn>
                <a:cxn ang="0">
                  <a:pos x="851" y="1038"/>
                </a:cxn>
                <a:cxn ang="0">
                  <a:pos x="825" y="1038"/>
                </a:cxn>
                <a:cxn ang="0">
                  <a:pos x="785" y="1027"/>
                </a:cxn>
                <a:cxn ang="0">
                  <a:pos x="764" y="1017"/>
                </a:cxn>
                <a:cxn ang="0">
                  <a:pos x="744" y="1012"/>
                </a:cxn>
                <a:cxn ang="0">
                  <a:pos x="703" y="1002"/>
                </a:cxn>
                <a:cxn ang="0">
                  <a:pos x="683" y="992"/>
                </a:cxn>
                <a:cxn ang="0">
                  <a:pos x="662" y="987"/>
                </a:cxn>
                <a:cxn ang="0">
                  <a:pos x="627" y="971"/>
                </a:cxn>
                <a:cxn ang="0">
                  <a:pos x="606" y="961"/>
                </a:cxn>
                <a:cxn ang="0">
                  <a:pos x="586" y="956"/>
                </a:cxn>
                <a:cxn ang="0">
                  <a:pos x="550" y="936"/>
                </a:cxn>
                <a:cxn ang="0">
                  <a:pos x="530" y="931"/>
                </a:cxn>
                <a:cxn ang="0">
                  <a:pos x="510" y="921"/>
                </a:cxn>
                <a:cxn ang="0">
                  <a:pos x="474" y="900"/>
                </a:cxn>
                <a:cxn ang="0">
                  <a:pos x="459" y="890"/>
                </a:cxn>
                <a:cxn ang="0">
                  <a:pos x="438" y="880"/>
                </a:cxn>
                <a:cxn ang="0">
                  <a:pos x="403" y="854"/>
                </a:cxn>
                <a:cxn ang="0">
                  <a:pos x="387" y="844"/>
                </a:cxn>
                <a:cxn ang="0">
                  <a:pos x="372" y="834"/>
                </a:cxn>
                <a:cxn ang="0">
                  <a:pos x="336" y="809"/>
                </a:cxn>
                <a:cxn ang="0">
                  <a:pos x="321" y="798"/>
                </a:cxn>
                <a:cxn ang="0">
                  <a:pos x="306" y="783"/>
                </a:cxn>
                <a:cxn ang="0">
                  <a:pos x="275" y="758"/>
                </a:cxn>
                <a:cxn ang="0">
                  <a:pos x="260" y="742"/>
                </a:cxn>
                <a:cxn ang="0">
                  <a:pos x="245" y="732"/>
                </a:cxn>
                <a:cxn ang="0">
                  <a:pos x="214" y="702"/>
                </a:cxn>
                <a:cxn ang="0">
                  <a:pos x="199" y="692"/>
                </a:cxn>
                <a:cxn ang="0">
                  <a:pos x="189" y="676"/>
                </a:cxn>
                <a:cxn ang="0">
                  <a:pos x="163" y="646"/>
                </a:cxn>
                <a:cxn ang="0">
                  <a:pos x="148" y="631"/>
                </a:cxn>
                <a:cxn ang="0">
                  <a:pos x="138" y="615"/>
                </a:cxn>
                <a:cxn ang="0">
                  <a:pos x="112" y="585"/>
                </a:cxn>
                <a:cxn ang="0">
                  <a:pos x="102" y="569"/>
                </a:cxn>
                <a:cxn ang="0">
                  <a:pos x="87" y="554"/>
                </a:cxn>
                <a:cxn ang="0">
                  <a:pos x="66" y="519"/>
                </a:cxn>
                <a:cxn ang="0">
                  <a:pos x="56" y="503"/>
                </a:cxn>
                <a:cxn ang="0">
                  <a:pos x="46" y="488"/>
                </a:cxn>
                <a:cxn ang="0">
                  <a:pos x="26" y="452"/>
                </a:cxn>
                <a:cxn ang="0">
                  <a:pos x="21" y="437"/>
                </a:cxn>
                <a:cxn ang="0">
                  <a:pos x="10" y="417"/>
                </a:cxn>
                <a:cxn ang="0">
                  <a:pos x="1146" y="0"/>
                </a:cxn>
              </a:cxnLst>
              <a:rect l="0" t="0" r="r" b="b"/>
              <a:pathLst>
                <a:path w="1146" h="1068">
                  <a:moveTo>
                    <a:pt x="1060" y="1068"/>
                  </a:moveTo>
                  <a:lnTo>
                    <a:pt x="1039" y="1068"/>
                  </a:lnTo>
                  <a:lnTo>
                    <a:pt x="1039" y="1068"/>
                  </a:lnTo>
                  <a:lnTo>
                    <a:pt x="1019" y="1068"/>
                  </a:lnTo>
                  <a:lnTo>
                    <a:pt x="999" y="1063"/>
                  </a:lnTo>
                  <a:lnTo>
                    <a:pt x="999" y="1063"/>
                  </a:lnTo>
                  <a:lnTo>
                    <a:pt x="978" y="1063"/>
                  </a:lnTo>
                  <a:lnTo>
                    <a:pt x="953" y="1058"/>
                  </a:lnTo>
                  <a:lnTo>
                    <a:pt x="953" y="1058"/>
                  </a:lnTo>
                  <a:lnTo>
                    <a:pt x="932" y="1058"/>
                  </a:lnTo>
                  <a:lnTo>
                    <a:pt x="912" y="1053"/>
                  </a:lnTo>
                  <a:lnTo>
                    <a:pt x="912" y="1053"/>
                  </a:lnTo>
                  <a:lnTo>
                    <a:pt x="892" y="1048"/>
                  </a:lnTo>
                  <a:lnTo>
                    <a:pt x="871" y="1043"/>
                  </a:lnTo>
                  <a:lnTo>
                    <a:pt x="871" y="1043"/>
                  </a:lnTo>
                  <a:lnTo>
                    <a:pt x="851" y="1038"/>
                  </a:lnTo>
                  <a:lnTo>
                    <a:pt x="825" y="1038"/>
                  </a:lnTo>
                  <a:lnTo>
                    <a:pt x="825" y="1038"/>
                  </a:lnTo>
                  <a:lnTo>
                    <a:pt x="805" y="1032"/>
                  </a:lnTo>
                  <a:lnTo>
                    <a:pt x="785" y="1027"/>
                  </a:lnTo>
                  <a:lnTo>
                    <a:pt x="785" y="1027"/>
                  </a:lnTo>
                  <a:lnTo>
                    <a:pt x="764" y="1017"/>
                  </a:lnTo>
                  <a:lnTo>
                    <a:pt x="744" y="1012"/>
                  </a:lnTo>
                  <a:lnTo>
                    <a:pt x="744" y="1012"/>
                  </a:lnTo>
                  <a:lnTo>
                    <a:pt x="723" y="1007"/>
                  </a:lnTo>
                  <a:lnTo>
                    <a:pt x="703" y="1002"/>
                  </a:lnTo>
                  <a:lnTo>
                    <a:pt x="703" y="1002"/>
                  </a:lnTo>
                  <a:lnTo>
                    <a:pt x="683" y="992"/>
                  </a:lnTo>
                  <a:lnTo>
                    <a:pt x="662" y="987"/>
                  </a:lnTo>
                  <a:lnTo>
                    <a:pt x="662" y="987"/>
                  </a:lnTo>
                  <a:lnTo>
                    <a:pt x="647" y="982"/>
                  </a:lnTo>
                  <a:lnTo>
                    <a:pt x="627" y="971"/>
                  </a:lnTo>
                  <a:lnTo>
                    <a:pt x="627" y="971"/>
                  </a:lnTo>
                  <a:lnTo>
                    <a:pt x="606" y="961"/>
                  </a:lnTo>
                  <a:lnTo>
                    <a:pt x="586" y="956"/>
                  </a:lnTo>
                  <a:lnTo>
                    <a:pt x="586" y="956"/>
                  </a:lnTo>
                  <a:lnTo>
                    <a:pt x="566" y="946"/>
                  </a:lnTo>
                  <a:lnTo>
                    <a:pt x="550" y="936"/>
                  </a:lnTo>
                  <a:lnTo>
                    <a:pt x="550" y="936"/>
                  </a:lnTo>
                  <a:lnTo>
                    <a:pt x="530" y="931"/>
                  </a:lnTo>
                  <a:lnTo>
                    <a:pt x="510" y="921"/>
                  </a:lnTo>
                  <a:lnTo>
                    <a:pt x="510" y="921"/>
                  </a:lnTo>
                  <a:lnTo>
                    <a:pt x="494" y="910"/>
                  </a:lnTo>
                  <a:lnTo>
                    <a:pt x="474" y="900"/>
                  </a:lnTo>
                  <a:lnTo>
                    <a:pt x="474" y="900"/>
                  </a:lnTo>
                  <a:lnTo>
                    <a:pt x="459" y="890"/>
                  </a:lnTo>
                  <a:lnTo>
                    <a:pt x="438" y="880"/>
                  </a:lnTo>
                  <a:lnTo>
                    <a:pt x="438" y="880"/>
                  </a:lnTo>
                  <a:lnTo>
                    <a:pt x="423" y="870"/>
                  </a:lnTo>
                  <a:lnTo>
                    <a:pt x="403" y="854"/>
                  </a:lnTo>
                  <a:lnTo>
                    <a:pt x="403" y="854"/>
                  </a:lnTo>
                  <a:lnTo>
                    <a:pt x="387" y="844"/>
                  </a:lnTo>
                  <a:lnTo>
                    <a:pt x="372" y="834"/>
                  </a:lnTo>
                  <a:lnTo>
                    <a:pt x="372" y="834"/>
                  </a:lnTo>
                  <a:lnTo>
                    <a:pt x="352" y="824"/>
                  </a:lnTo>
                  <a:lnTo>
                    <a:pt x="336" y="809"/>
                  </a:lnTo>
                  <a:lnTo>
                    <a:pt x="336" y="809"/>
                  </a:lnTo>
                  <a:lnTo>
                    <a:pt x="321" y="798"/>
                  </a:lnTo>
                  <a:lnTo>
                    <a:pt x="306" y="783"/>
                  </a:lnTo>
                  <a:lnTo>
                    <a:pt x="306" y="783"/>
                  </a:lnTo>
                  <a:lnTo>
                    <a:pt x="291" y="773"/>
                  </a:lnTo>
                  <a:lnTo>
                    <a:pt x="275" y="758"/>
                  </a:lnTo>
                  <a:lnTo>
                    <a:pt x="275" y="758"/>
                  </a:lnTo>
                  <a:lnTo>
                    <a:pt x="260" y="742"/>
                  </a:lnTo>
                  <a:lnTo>
                    <a:pt x="245" y="732"/>
                  </a:lnTo>
                  <a:lnTo>
                    <a:pt x="245" y="732"/>
                  </a:lnTo>
                  <a:lnTo>
                    <a:pt x="229" y="717"/>
                  </a:lnTo>
                  <a:lnTo>
                    <a:pt x="214" y="702"/>
                  </a:lnTo>
                  <a:lnTo>
                    <a:pt x="214" y="702"/>
                  </a:lnTo>
                  <a:lnTo>
                    <a:pt x="199" y="692"/>
                  </a:lnTo>
                  <a:lnTo>
                    <a:pt x="189" y="676"/>
                  </a:lnTo>
                  <a:lnTo>
                    <a:pt x="189" y="676"/>
                  </a:lnTo>
                  <a:lnTo>
                    <a:pt x="173" y="661"/>
                  </a:lnTo>
                  <a:lnTo>
                    <a:pt x="163" y="646"/>
                  </a:lnTo>
                  <a:lnTo>
                    <a:pt x="163" y="646"/>
                  </a:lnTo>
                  <a:lnTo>
                    <a:pt x="148" y="631"/>
                  </a:lnTo>
                  <a:lnTo>
                    <a:pt x="138" y="615"/>
                  </a:lnTo>
                  <a:lnTo>
                    <a:pt x="138" y="615"/>
                  </a:lnTo>
                  <a:lnTo>
                    <a:pt x="122" y="600"/>
                  </a:lnTo>
                  <a:lnTo>
                    <a:pt x="112" y="585"/>
                  </a:lnTo>
                  <a:lnTo>
                    <a:pt x="112" y="585"/>
                  </a:lnTo>
                  <a:lnTo>
                    <a:pt x="102" y="569"/>
                  </a:lnTo>
                  <a:lnTo>
                    <a:pt x="87" y="554"/>
                  </a:lnTo>
                  <a:lnTo>
                    <a:pt x="87" y="554"/>
                  </a:lnTo>
                  <a:lnTo>
                    <a:pt x="77" y="539"/>
                  </a:lnTo>
                  <a:lnTo>
                    <a:pt x="66" y="519"/>
                  </a:lnTo>
                  <a:lnTo>
                    <a:pt x="66" y="519"/>
                  </a:lnTo>
                  <a:lnTo>
                    <a:pt x="56" y="503"/>
                  </a:lnTo>
                  <a:lnTo>
                    <a:pt x="46" y="488"/>
                  </a:lnTo>
                  <a:lnTo>
                    <a:pt x="46" y="488"/>
                  </a:lnTo>
                  <a:lnTo>
                    <a:pt x="36" y="473"/>
                  </a:lnTo>
                  <a:lnTo>
                    <a:pt x="26" y="452"/>
                  </a:lnTo>
                  <a:lnTo>
                    <a:pt x="26" y="452"/>
                  </a:lnTo>
                  <a:lnTo>
                    <a:pt x="21" y="437"/>
                  </a:lnTo>
                  <a:lnTo>
                    <a:pt x="10" y="417"/>
                  </a:lnTo>
                  <a:lnTo>
                    <a:pt x="10" y="417"/>
                  </a:lnTo>
                  <a:lnTo>
                    <a:pt x="0" y="402"/>
                  </a:lnTo>
                  <a:lnTo>
                    <a:pt x="1146" y="0"/>
                  </a:lnTo>
                  <a:lnTo>
                    <a:pt x="1060" y="1068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  <p:sp>
          <p:nvSpPr>
            <p:cNvPr id="63496" name="Freeform 8"/>
            <p:cNvSpPr>
              <a:spLocks/>
            </p:cNvSpPr>
            <p:nvPr/>
          </p:nvSpPr>
          <p:spPr bwMode="auto">
            <a:xfrm>
              <a:off x="2784" y="1379"/>
              <a:ext cx="1278" cy="1073"/>
            </a:xfrm>
            <a:custGeom>
              <a:avLst/>
              <a:gdLst/>
              <a:ahLst/>
              <a:cxnLst>
                <a:cxn ang="0">
                  <a:pos x="1273" y="295"/>
                </a:cxn>
                <a:cxn ang="0">
                  <a:pos x="1268" y="315"/>
                </a:cxn>
                <a:cxn ang="0">
                  <a:pos x="1263" y="330"/>
                </a:cxn>
                <a:cxn ang="0">
                  <a:pos x="1247" y="366"/>
                </a:cxn>
                <a:cxn ang="0">
                  <a:pos x="1242" y="386"/>
                </a:cxn>
                <a:cxn ang="0">
                  <a:pos x="1232" y="402"/>
                </a:cxn>
                <a:cxn ang="0">
                  <a:pos x="1217" y="437"/>
                </a:cxn>
                <a:cxn ang="0">
                  <a:pos x="1207" y="452"/>
                </a:cxn>
                <a:cxn ang="0">
                  <a:pos x="1197" y="473"/>
                </a:cxn>
                <a:cxn ang="0">
                  <a:pos x="1176" y="503"/>
                </a:cxn>
                <a:cxn ang="0">
                  <a:pos x="1166" y="519"/>
                </a:cxn>
                <a:cxn ang="0">
                  <a:pos x="1156" y="539"/>
                </a:cxn>
                <a:cxn ang="0">
                  <a:pos x="1146" y="554"/>
                </a:cxn>
                <a:cxn ang="0">
                  <a:pos x="1125" y="585"/>
                </a:cxn>
                <a:cxn ang="0">
                  <a:pos x="1110" y="600"/>
                </a:cxn>
                <a:cxn ang="0">
                  <a:pos x="1100" y="615"/>
                </a:cxn>
                <a:cxn ang="0">
                  <a:pos x="1074" y="646"/>
                </a:cxn>
                <a:cxn ang="0">
                  <a:pos x="1059" y="661"/>
                </a:cxn>
                <a:cxn ang="0">
                  <a:pos x="1049" y="676"/>
                </a:cxn>
                <a:cxn ang="0">
                  <a:pos x="1018" y="702"/>
                </a:cxn>
                <a:cxn ang="0">
                  <a:pos x="1003" y="717"/>
                </a:cxn>
                <a:cxn ang="0">
                  <a:pos x="993" y="732"/>
                </a:cxn>
                <a:cxn ang="0">
                  <a:pos x="962" y="758"/>
                </a:cxn>
                <a:cxn ang="0">
                  <a:pos x="947" y="773"/>
                </a:cxn>
                <a:cxn ang="0">
                  <a:pos x="932" y="783"/>
                </a:cxn>
                <a:cxn ang="0">
                  <a:pos x="896" y="809"/>
                </a:cxn>
                <a:cxn ang="0">
                  <a:pos x="881" y="824"/>
                </a:cxn>
                <a:cxn ang="0">
                  <a:pos x="866" y="834"/>
                </a:cxn>
                <a:cxn ang="0">
                  <a:pos x="830" y="854"/>
                </a:cxn>
                <a:cxn ang="0">
                  <a:pos x="815" y="870"/>
                </a:cxn>
                <a:cxn ang="0">
                  <a:pos x="794" y="880"/>
                </a:cxn>
                <a:cxn ang="0">
                  <a:pos x="779" y="890"/>
                </a:cxn>
                <a:cxn ang="0">
                  <a:pos x="743" y="910"/>
                </a:cxn>
                <a:cxn ang="0">
                  <a:pos x="723" y="921"/>
                </a:cxn>
                <a:cxn ang="0">
                  <a:pos x="708" y="931"/>
                </a:cxn>
                <a:cxn ang="0">
                  <a:pos x="667" y="946"/>
                </a:cxn>
                <a:cxn ang="0">
                  <a:pos x="646" y="956"/>
                </a:cxn>
                <a:cxn ang="0">
                  <a:pos x="631" y="961"/>
                </a:cxn>
                <a:cxn ang="0">
                  <a:pos x="590" y="982"/>
                </a:cxn>
                <a:cxn ang="0">
                  <a:pos x="570" y="987"/>
                </a:cxn>
                <a:cxn ang="0">
                  <a:pos x="550" y="992"/>
                </a:cxn>
                <a:cxn ang="0">
                  <a:pos x="509" y="1007"/>
                </a:cxn>
                <a:cxn ang="0">
                  <a:pos x="489" y="1012"/>
                </a:cxn>
                <a:cxn ang="0">
                  <a:pos x="468" y="1017"/>
                </a:cxn>
                <a:cxn ang="0">
                  <a:pos x="427" y="1032"/>
                </a:cxn>
                <a:cxn ang="0">
                  <a:pos x="407" y="1038"/>
                </a:cxn>
                <a:cxn ang="0">
                  <a:pos x="387" y="1038"/>
                </a:cxn>
                <a:cxn ang="0">
                  <a:pos x="346" y="1048"/>
                </a:cxn>
                <a:cxn ang="0">
                  <a:pos x="326" y="1053"/>
                </a:cxn>
                <a:cxn ang="0">
                  <a:pos x="300" y="1058"/>
                </a:cxn>
                <a:cxn ang="0">
                  <a:pos x="280" y="1058"/>
                </a:cxn>
                <a:cxn ang="0">
                  <a:pos x="239" y="1063"/>
                </a:cxn>
                <a:cxn ang="0">
                  <a:pos x="219" y="1068"/>
                </a:cxn>
                <a:cxn ang="0">
                  <a:pos x="193" y="1068"/>
                </a:cxn>
                <a:cxn ang="0">
                  <a:pos x="152" y="1068"/>
                </a:cxn>
                <a:cxn ang="0">
                  <a:pos x="132" y="1073"/>
                </a:cxn>
                <a:cxn ang="0">
                  <a:pos x="107" y="1073"/>
                </a:cxn>
                <a:cxn ang="0">
                  <a:pos x="66" y="1073"/>
                </a:cxn>
                <a:cxn ang="0">
                  <a:pos x="45" y="1073"/>
                </a:cxn>
                <a:cxn ang="0">
                  <a:pos x="25" y="1068"/>
                </a:cxn>
                <a:cxn ang="0">
                  <a:pos x="86" y="0"/>
                </a:cxn>
              </a:cxnLst>
              <a:rect l="0" t="0" r="r" b="b"/>
              <a:pathLst>
                <a:path w="1278" h="1073">
                  <a:moveTo>
                    <a:pt x="1278" y="279"/>
                  </a:moveTo>
                  <a:lnTo>
                    <a:pt x="1273" y="295"/>
                  </a:lnTo>
                  <a:lnTo>
                    <a:pt x="1273" y="295"/>
                  </a:lnTo>
                  <a:lnTo>
                    <a:pt x="1268" y="315"/>
                  </a:lnTo>
                  <a:lnTo>
                    <a:pt x="1263" y="330"/>
                  </a:lnTo>
                  <a:lnTo>
                    <a:pt x="1263" y="330"/>
                  </a:lnTo>
                  <a:lnTo>
                    <a:pt x="1258" y="351"/>
                  </a:lnTo>
                  <a:lnTo>
                    <a:pt x="1247" y="366"/>
                  </a:lnTo>
                  <a:lnTo>
                    <a:pt x="1247" y="366"/>
                  </a:lnTo>
                  <a:lnTo>
                    <a:pt x="1242" y="386"/>
                  </a:lnTo>
                  <a:lnTo>
                    <a:pt x="1232" y="402"/>
                  </a:lnTo>
                  <a:lnTo>
                    <a:pt x="1232" y="402"/>
                  </a:lnTo>
                  <a:lnTo>
                    <a:pt x="1222" y="417"/>
                  </a:lnTo>
                  <a:lnTo>
                    <a:pt x="1217" y="437"/>
                  </a:lnTo>
                  <a:lnTo>
                    <a:pt x="1217" y="437"/>
                  </a:lnTo>
                  <a:lnTo>
                    <a:pt x="1207" y="452"/>
                  </a:lnTo>
                  <a:lnTo>
                    <a:pt x="1197" y="473"/>
                  </a:lnTo>
                  <a:lnTo>
                    <a:pt x="1197" y="473"/>
                  </a:lnTo>
                  <a:lnTo>
                    <a:pt x="1186" y="488"/>
                  </a:lnTo>
                  <a:lnTo>
                    <a:pt x="1176" y="503"/>
                  </a:lnTo>
                  <a:lnTo>
                    <a:pt x="1176" y="503"/>
                  </a:lnTo>
                  <a:lnTo>
                    <a:pt x="1166" y="519"/>
                  </a:lnTo>
                  <a:lnTo>
                    <a:pt x="1166" y="519"/>
                  </a:lnTo>
                  <a:lnTo>
                    <a:pt x="1156" y="539"/>
                  </a:lnTo>
                  <a:lnTo>
                    <a:pt x="1146" y="554"/>
                  </a:lnTo>
                  <a:lnTo>
                    <a:pt x="1146" y="554"/>
                  </a:lnTo>
                  <a:lnTo>
                    <a:pt x="1135" y="569"/>
                  </a:lnTo>
                  <a:lnTo>
                    <a:pt x="1125" y="585"/>
                  </a:lnTo>
                  <a:lnTo>
                    <a:pt x="1125" y="585"/>
                  </a:lnTo>
                  <a:lnTo>
                    <a:pt x="1110" y="600"/>
                  </a:lnTo>
                  <a:lnTo>
                    <a:pt x="1100" y="615"/>
                  </a:lnTo>
                  <a:lnTo>
                    <a:pt x="1100" y="615"/>
                  </a:lnTo>
                  <a:lnTo>
                    <a:pt x="1085" y="631"/>
                  </a:lnTo>
                  <a:lnTo>
                    <a:pt x="1074" y="646"/>
                  </a:lnTo>
                  <a:lnTo>
                    <a:pt x="1074" y="646"/>
                  </a:lnTo>
                  <a:lnTo>
                    <a:pt x="1059" y="661"/>
                  </a:lnTo>
                  <a:lnTo>
                    <a:pt x="1049" y="676"/>
                  </a:lnTo>
                  <a:lnTo>
                    <a:pt x="1049" y="676"/>
                  </a:lnTo>
                  <a:lnTo>
                    <a:pt x="1034" y="692"/>
                  </a:lnTo>
                  <a:lnTo>
                    <a:pt x="1018" y="702"/>
                  </a:lnTo>
                  <a:lnTo>
                    <a:pt x="1018" y="702"/>
                  </a:lnTo>
                  <a:lnTo>
                    <a:pt x="1003" y="717"/>
                  </a:lnTo>
                  <a:lnTo>
                    <a:pt x="993" y="732"/>
                  </a:lnTo>
                  <a:lnTo>
                    <a:pt x="993" y="732"/>
                  </a:lnTo>
                  <a:lnTo>
                    <a:pt x="978" y="742"/>
                  </a:lnTo>
                  <a:lnTo>
                    <a:pt x="962" y="758"/>
                  </a:lnTo>
                  <a:lnTo>
                    <a:pt x="962" y="758"/>
                  </a:lnTo>
                  <a:lnTo>
                    <a:pt x="947" y="773"/>
                  </a:lnTo>
                  <a:lnTo>
                    <a:pt x="932" y="783"/>
                  </a:lnTo>
                  <a:lnTo>
                    <a:pt x="932" y="783"/>
                  </a:lnTo>
                  <a:lnTo>
                    <a:pt x="916" y="798"/>
                  </a:lnTo>
                  <a:lnTo>
                    <a:pt x="896" y="809"/>
                  </a:lnTo>
                  <a:lnTo>
                    <a:pt x="896" y="809"/>
                  </a:lnTo>
                  <a:lnTo>
                    <a:pt x="881" y="824"/>
                  </a:lnTo>
                  <a:lnTo>
                    <a:pt x="866" y="834"/>
                  </a:lnTo>
                  <a:lnTo>
                    <a:pt x="866" y="834"/>
                  </a:lnTo>
                  <a:lnTo>
                    <a:pt x="850" y="844"/>
                  </a:lnTo>
                  <a:lnTo>
                    <a:pt x="830" y="854"/>
                  </a:lnTo>
                  <a:lnTo>
                    <a:pt x="830" y="854"/>
                  </a:lnTo>
                  <a:lnTo>
                    <a:pt x="815" y="870"/>
                  </a:lnTo>
                  <a:lnTo>
                    <a:pt x="794" y="880"/>
                  </a:lnTo>
                  <a:lnTo>
                    <a:pt x="794" y="880"/>
                  </a:lnTo>
                  <a:lnTo>
                    <a:pt x="779" y="890"/>
                  </a:lnTo>
                  <a:lnTo>
                    <a:pt x="779" y="890"/>
                  </a:lnTo>
                  <a:lnTo>
                    <a:pt x="759" y="900"/>
                  </a:lnTo>
                  <a:lnTo>
                    <a:pt x="743" y="910"/>
                  </a:lnTo>
                  <a:lnTo>
                    <a:pt x="743" y="910"/>
                  </a:lnTo>
                  <a:lnTo>
                    <a:pt x="723" y="921"/>
                  </a:lnTo>
                  <a:lnTo>
                    <a:pt x="708" y="931"/>
                  </a:lnTo>
                  <a:lnTo>
                    <a:pt x="708" y="931"/>
                  </a:lnTo>
                  <a:lnTo>
                    <a:pt x="687" y="936"/>
                  </a:lnTo>
                  <a:lnTo>
                    <a:pt x="667" y="946"/>
                  </a:lnTo>
                  <a:lnTo>
                    <a:pt x="667" y="946"/>
                  </a:lnTo>
                  <a:lnTo>
                    <a:pt x="646" y="956"/>
                  </a:lnTo>
                  <a:lnTo>
                    <a:pt x="631" y="961"/>
                  </a:lnTo>
                  <a:lnTo>
                    <a:pt x="631" y="961"/>
                  </a:lnTo>
                  <a:lnTo>
                    <a:pt x="611" y="971"/>
                  </a:lnTo>
                  <a:lnTo>
                    <a:pt x="590" y="982"/>
                  </a:lnTo>
                  <a:lnTo>
                    <a:pt x="590" y="982"/>
                  </a:lnTo>
                  <a:lnTo>
                    <a:pt x="570" y="987"/>
                  </a:lnTo>
                  <a:lnTo>
                    <a:pt x="550" y="992"/>
                  </a:lnTo>
                  <a:lnTo>
                    <a:pt x="550" y="992"/>
                  </a:lnTo>
                  <a:lnTo>
                    <a:pt x="529" y="1002"/>
                  </a:lnTo>
                  <a:lnTo>
                    <a:pt x="509" y="1007"/>
                  </a:lnTo>
                  <a:lnTo>
                    <a:pt x="509" y="1007"/>
                  </a:lnTo>
                  <a:lnTo>
                    <a:pt x="489" y="1012"/>
                  </a:lnTo>
                  <a:lnTo>
                    <a:pt x="468" y="1017"/>
                  </a:lnTo>
                  <a:lnTo>
                    <a:pt x="468" y="1017"/>
                  </a:lnTo>
                  <a:lnTo>
                    <a:pt x="448" y="1027"/>
                  </a:lnTo>
                  <a:lnTo>
                    <a:pt x="427" y="1032"/>
                  </a:lnTo>
                  <a:lnTo>
                    <a:pt x="427" y="1032"/>
                  </a:lnTo>
                  <a:lnTo>
                    <a:pt x="407" y="1038"/>
                  </a:lnTo>
                  <a:lnTo>
                    <a:pt x="387" y="1038"/>
                  </a:lnTo>
                  <a:lnTo>
                    <a:pt x="387" y="1038"/>
                  </a:lnTo>
                  <a:lnTo>
                    <a:pt x="366" y="1043"/>
                  </a:lnTo>
                  <a:lnTo>
                    <a:pt x="346" y="1048"/>
                  </a:lnTo>
                  <a:lnTo>
                    <a:pt x="346" y="1048"/>
                  </a:lnTo>
                  <a:lnTo>
                    <a:pt x="326" y="1053"/>
                  </a:lnTo>
                  <a:lnTo>
                    <a:pt x="300" y="1058"/>
                  </a:lnTo>
                  <a:lnTo>
                    <a:pt x="300" y="1058"/>
                  </a:lnTo>
                  <a:lnTo>
                    <a:pt x="280" y="1058"/>
                  </a:lnTo>
                  <a:lnTo>
                    <a:pt x="280" y="1058"/>
                  </a:lnTo>
                  <a:lnTo>
                    <a:pt x="259" y="1063"/>
                  </a:lnTo>
                  <a:lnTo>
                    <a:pt x="239" y="1063"/>
                  </a:lnTo>
                  <a:lnTo>
                    <a:pt x="239" y="1063"/>
                  </a:lnTo>
                  <a:lnTo>
                    <a:pt x="219" y="1068"/>
                  </a:lnTo>
                  <a:lnTo>
                    <a:pt x="193" y="1068"/>
                  </a:lnTo>
                  <a:lnTo>
                    <a:pt x="193" y="1068"/>
                  </a:lnTo>
                  <a:lnTo>
                    <a:pt x="173" y="1068"/>
                  </a:lnTo>
                  <a:lnTo>
                    <a:pt x="152" y="1068"/>
                  </a:lnTo>
                  <a:lnTo>
                    <a:pt x="152" y="1068"/>
                  </a:lnTo>
                  <a:lnTo>
                    <a:pt x="132" y="1073"/>
                  </a:lnTo>
                  <a:lnTo>
                    <a:pt x="107" y="1073"/>
                  </a:lnTo>
                  <a:lnTo>
                    <a:pt x="107" y="1073"/>
                  </a:lnTo>
                  <a:lnTo>
                    <a:pt x="86" y="1073"/>
                  </a:lnTo>
                  <a:lnTo>
                    <a:pt x="66" y="1073"/>
                  </a:lnTo>
                  <a:lnTo>
                    <a:pt x="66" y="1073"/>
                  </a:lnTo>
                  <a:lnTo>
                    <a:pt x="45" y="1073"/>
                  </a:lnTo>
                  <a:lnTo>
                    <a:pt x="25" y="1068"/>
                  </a:lnTo>
                  <a:lnTo>
                    <a:pt x="25" y="1068"/>
                  </a:lnTo>
                  <a:lnTo>
                    <a:pt x="0" y="1068"/>
                  </a:lnTo>
                  <a:lnTo>
                    <a:pt x="86" y="0"/>
                  </a:lnTo>
                  <a:lnTo>
                    <a:pt x="1278" y="279"/>
                  </a:lnTo>
                  <a:close/>
                </a:path>
              </a:pathLst>
            </a:custGeom>
            <a:solidFill>
              <a:srgbClr val="FFCCCC">
                <a:alpha val="50000"/>
              </a:srgbClr>
            </a:solidFill>
            <a:ln w="23876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endParaRPr lang="en-IN"/>
            </a:p>
          </p:txBody>
        </p:sp>
      </p:grpSp>
      <p:sp>
        <p:nvSpPr>
          <p:cNvPr id="63497" name="Rectangle 9"/>
          <p:cNvSpPr>
            <a:spLocks noGrp="1" noChangeArrowheads="1"/>
          </p:cNvSpPr>
          <p:nvPr>
            <p:ph type="title"/>
          </p:nvPr>
        </p:nvSpPr>
        <p:spPr>
          <a:xfrm>
            <a:off x="642910" y="357166"/>
            <a:ext cx="77724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Not a Single Disease: </a:t>
            </a:r>
            <a:br>
              <a:rPr lang="en-US" dirty="0" smtClean="0"/>
            </a:br>
            <a:r>
              <a:rPr lang="en-US" dirty="0" smtClean="0"/>
              <a:t>Stroke </a:t>
            </a:r>
            <a:r>
              <a:rPr lang="en-US" dirty="0"/>
              <a:t>Subtypes and Incidence</a:t>
            </a:r>
            <a:endParaRPr lang="it-IT" dirty="0"/>
          </a:p>
        </p:txBody>
      </p:sp>
      <p:sp>
        <p:nvSpPr>
          <p:cNvPr id="63498" name="Freeform 10"/>
          <p:cNvSpPr>
            <a:spLocks/>
          </p:cNvSpPr>
          <p:nvPr/>
        </p:nvSpPr>
        <p:spPr bwMode="auto">
          <a:xfrm>
            <a:off x="3984625" y="1841500"/>
            <a:ext cx="571500" cy="1900238"/>
          </a:xfrm>
          <a:custGeom>
            <a:avLst/>
            <a:gdLst/>
            <a:ahLst/>
            <a:cxnLst>
              <a:cxn ang="0">
                <a:pos x="360" y="1084"/>
              </a:cxn>
              <a:cxn ang="0">
                <a:pos x="0" y="0"/>
              </a:cxn>
              <a:cxn ang="0">
                <a:pos x="0" y="113"/>
              </a:cxn>
              <a:cxn ang="0">
                <a:pos x="360" y="1197"/>
              </a:cxn>
              <a:cxn ang="0">
                <a:pos x="360" y="1084"/>
              </a:cxn>
            </a:cxnLst>
            <a:rect l="0" t="0" r="r" b="b"/>
            <a:pathLst>
              <a:path w="360" h="1197">
                <a:moveTo>
                  <a:pt x="360" y="1084"/>
                </a:moveTo>
                <a:lnTo>
                  <a:pt x="0" y="0"/>
                </a:lnTo>
                <a:lnTo>
                  <a:pt x="0" y="113"/>
                </a:lnTo>
                <a:lnTo>
                  <a:pt x="360" y="1197"/>
                </a:lnTo>
                <a:lnTo>
                  <a:pt x="360" y="1084"/>
                </a:lnTo>
                <a:close/>
              </a:path>
            </a:pathLst>
          </a:custGeom>
          <a:solidFill>
            <a:srgbClr val="80664D"/>
          </a:solidFill>
          <a:ln w="25400">
            <a:solidFill>
              <a:srgbClr val="99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499" name="Freeform 11"/>
          <p:cNvSpPr>
            <a:spLocks/>
          </p:cNvSpPr>
          <p:nvPr/>
        </p:nvSpPr>
        <p:spPr bwMode="auto">
          <a:xfrm>
            <a:off x="3984625" y="1773238"/>
            <a:ext cx="571500" cy="1789112"/>
          </a:xfrm>
          <a:custGeom>
            <a:avLst/>
            <a:gdLst/>
            <a:ahLst/>
            <a:cxnLst>
              <a:cxn ang="0">
                <a:pos x="0" y="43"/>
              </a:cxn>
              <a:cxn ang="0">
                <a:pos x="21" y="38"/>
              </a:cxn>
              <a:cxn ang="0">
                <a:pos x="21" y="38"/>
              </a:cxn>
              <a:cxn ang="0">
                <a:pos x="48" y="32"/>
              </a:cxn>
              <a:cxn ang="0">
                <a:pos x="69" y="27"/>
              </a:cxn>
              <a:cxn ang="0">
                <a:pos x="69" y="27"/>
              </a:cxn>
              <a:cxn ang="0">
                <a:pos x="91" y="22"/>
              </a:cxn>
              <a:cxn ang="0">
                <a:pos x="112" y="22"/>
              </a:cxn>
              <a:cxn ang="0">
                <a:pos x="112" y="22"/>
              </a:cxn>
              <a:cxn ang="0">
                <a:pos x="134" y="16"/>
              </a:cxn>
              <a:cxn ang="0">
                <a:pos x="155" y="11"/>
              </a:cxn>
              <a:cxn ang="0">
                <a:pos x="155" y="11"/>
              </a:cxn>
              <a:cxn ang="0">
                <a:pos x="182" y="11"/>
              </a:cxn>
              <a:cxn ang="0">
                <a:pos x="204" y="6"/>
              </a:cxn>
              <a:cxn ang="0">
                <a:pos x="204" y="6"/>
              </a:cxn>
              <a:cxn ang="0">
                <a:pos x="225" y="6"/>
              </a:cxn>
              <a:cxn ang="0">
                <a:pos x="247" y="6"/>
              </a:cxn>
              <a:cxn ang="0">
                <a:pos x="247" y="6"/>
              </a:cxn>
              <a:cxn ang="0">
                <a:pos x="268" y="0"/>
              </a:cxn>
              <a:cxn ang="0">
                <a:pos x="295" y="0"/>
              </a:cxn>
              <a:cxn ang="0">
                <a:pos x="295" y="0"/>
              </a:cxn>
              <a:cxn ang="0">
                <a:pos x="317" y="0"/>
              </a:cxn>
              <a:cxn ang="0">
                <a:pos x="338" y="0"/>
              </a:cxn>
              <a:cxn ang="0">
                <a:pos x="338" y="0"/>
              </a:cxn>
              <a:cxn ang="0">
                <a:pos x="360" y="0"/>
              </a:cxn>
              <a:cxn ang="0">
                <a:pos x="360" y="1127"/>
              </a:cxn>
              <a:cxn ang="0">
                <a:pos x="0" y="43"/>
              </a:cxn>
            </a:cxnLst>
            <a:rect l="0" t="0" r="r" b="b"/>
            <a:pathLst>
              <a:path w="360" h="1127">
                <a:moveTo>
                  <a:pt x="0" y="43"/>
                </a:moveTo>
                <a:lnTo>
                  <a:pt x="21" y="38"/>
                </a:lnTo>
                <a:lnTo>
                  <a:pt x="21" y="38"/>
                </a:lnTo>
                <a:lnTo>
                  <a:pt x="48" y="32"/>
                </a:lnTo>
                <a:lnTo>
                  <a:pt x="69" y="27"/>
                </a:lnTo>
                <a:lnTo>
                  <a:pt x="69" y="27"/>
                </a:lnTo>
                <a:lnTo>
                  <a:pt x="91" y="22"/>
                </a:lnTo>
                <a:lnTo>
                  <a:pt x="112" y="22"/>
                </a:lnTo>
                <a:lnTo>
                  <a:pt x="112" y="22"/>
                </a:lnTo>
                <a:lnTo>
                  <a:pt x="134" y="16"/>
                </a:lnTo>
                <a:lnTo>
                  <a:pt x="155" y="11"/>
                </a:lnTo>
                <a:lnTo>
                  <a:pt x="155" y="11"/>
                </a:lnTo>
                <a:lnTo>
                  <a:pt x="182" y="11"/>
                </a:lnTo>
                <a:lnTo>
                  <a:pt x="204" y="6"/>
                </a:lnTo>
                <a:lnTo>
                  <a:pt x="204" y="6"/>
                </a:lnTo>
                <a:lnTo>
                  <a:pt x="225" y="6"/>
                </a:lnTo>
                <a:lnTo>
                  <a:pt x="247" y="6"/>
                </a:lnTo>
                <a:lnTo>
                  <a:pt x="247" y="6"/>
                </a:lnTo>
                <a:lnTo>
                  <a:pt x="268" y="0"/>
                </a:lnTo>
                <a:lnTo>
                  <a:pt x="295" y="0"/>
                </a:lnTo>
                <a:lnTo>
                  <a:pt x="295" y="0"/>
                </a:lnTo>
                <a:lnTo>
                  <a:pt x="317" y="0"/>
                </a:lnTo>
                <a:lnTo>
                  <a:pt x="338" y="0"/>
                </a:lnTo>
                <a:lnTo>
                  <a:pt x="338" y="0"/>
                </a:lnTo>
                <a:lnTo>
                  <a:pt x="360" y="0"/>
                </a:lnTo>
                <a:lnTo>
                  <a:pt x="360" y="1127"/>
                </a:lnTo>
                <a:lnTo>
                  <a:pt x="0" y="43"/>
                </a:lnTo>
                <a:close/>
              </a:path>
            </a:pathLst>
          </a:custGeom>
          <a:solidFill>
            <a:srgbClr val="FFCC99"/>
          </a:solidFill>
          <a:ln w="6350">
            <a:solidFill>
              <a:srgbClr val="99330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0" name="Freeform 12"/>
          <p:cNvSpPr>
            <a:spLocks/>
          </p:cNvSpPr>
          <p:nvPr/>
        </p:nvSpPr>
        <p:spPr bwMode="auto">
          <a:xfrm>
            <a:off x="4572000" y="1752600"/>
            <a:ext cx="1393825" cy="1789113"/>
          </a:xfrm>
          <a:custGeom>
            <a:avLst/>
            <a:gdLst/>
            <a:ahLst/>
            <a:cxnLst>
              <a:cxn ang="0">
                <a:pos x="21" y="0"/>
              </a:cxn>
              <a:cxn ang="0">
                <a:pos x="48" y="0"/>
              </a:cxn>
              <a:cxn ang="0">
                <a:pos x="70" y="0"/>
              </a:cxn>
              <a:cxn ang="0">
                <a:pos x="113" y="5"/>
              </a:cxn>
              <a:cxn ang="0">
                <a:pos x="140" y="5"/>
              </a:cxn>
              <a:cxn ang="0">
                <a:pos x="161" y="5"/>
              </a:cxn>
              <a:cxn ang="0">
                <a:pos x="183" y="11"/>
              </a:cxn>
              <a:cxn ang="0">
                <a:pos x="226" y="16"/>
              </a:cxn>
              <a:cxn ang="0">
                <a:pos x="252" y="22"/>
              </a:cxn>
              <a:cxn ang="0">
                <a:pos x="274" y="22"/>
              </a:cxn>
              <a:cxn ang="0">
                <a:pos x="317" y="32"/>
              </a:cxn>
              <a:cxn ang="0">
                <a:pos x="338" y="38"/>
              </a:cxn>
              <a:cxn ang="0">
                <a:pos x="360" y="43"/>
              </a:cxn>
              <a:cxn ang="0">
                <a:pos x="403" y="54"/>
              </a:cxn>
              <a:cxn ang="0">
                <a:pos x="424" y="59"/>
              </a:cxn>
              <a:cxn ang="0">
                <a:pos x="446" y="64"/>
              </a:cxn>
              <a:cxn ang="0">
                <a:pos x="467" y="75"/>
              </a:cxn>
              <a:cxn ang="0">
                <a:pos x="510" y="86"/>
              </a:cxn>
              <a:cxn ang="0">
                <a:pos x="532" y="97"/>
              </a:cxn>
              <a:cxn ang="0">
                <a:pos x="553" y="102"/>
              </a:cxn>
              <a:cxn ang="0">
                <a:pos x="591" y="124"/>
              </a:cxn>
              <a:cxn ang="0">
                <a:pos x="612" y="129"/>
              </a:cxn>
              <a:cxn ang="0">
                <a:pos x="634" y="140"/>
              </a:cxn>
              <a:cxn ang="0">
                <a:pos x="671" y="161"/>
              </a:cxn>
              <a:cxn ang="0">
                <a:pos x="693" y="172"/>
              </a:cxn>
              <a:cxn ang="0">
                <a:pos x="709" y="183"/>
              </a:cxn>
              <a:cxn ang="0">
                <a:pos x="731" y="193"/>
              </a:cxn>
              <a:cxn ang="0">
                <a:pos x="768" y="215"/>
              </a:cxn>
              <a:cxn ang="0">
                <a:pos x="784" y="226"/>
              </a:cxn>
              <a:cxn ang="0">
                <a:pos x="806" y="236"/>
              </a:cxn>
              <a:cxn ang="0">
                <a:pos x="838" y="263"/>
              </a:cxn>
              <a:cxn ang="0">
                <a:pos x="854" y="274"/>
              </a:cxn>
              <a:cxn ang="0">
                <a:pos x="0" y="0"/>
              </a:cxn>
            </a:cxnLst>
            <a:rect l="0" t="0" r="r" b="b"/>
            <a:pathLst>
              <a:path w="854" h="1127">
                <a:moveTo>
                  <a:pt x="0" y="0"/>
                </a:moveTo>
                <a:lnTo>
                  <a:pt x="21" y="0"/>
                </a:lnTo>
                <a:lnTo>
                  <a:pt x="21" y="0"/>
                </a:lnTo>
                <a:lnTo>
                  <a:pt x="48" y="0"/>
                </a:lnTo>
                <a:lnTo>
                  <a:pt x="70" y="0"/>
                </a:lnTo>
                <a:lnTo>
                  <a:pt x="70" y="0"/>
                </a:lnTo>
                <a:lnTo>
                  <a:pt x="91" y="0"/>
                </a:lnTo>
                <a:lnTo>
                  <a:pt x="113" y="5"/>
                </a:lnTo>
                <a:lnTo>
                  <a:pt x="113" y="5"/>
                </a:lnTo>
                <a:lnTo>
                  <a:pt x="140" y="5"/>
                </a:lnTo>
                <a:lnTo>
                  <a:pt x="161" y="5"/>
                </a:lnTo>
                <a:lnTo>
                  <a:pt x="161" y="5"/>
                </a:lnTo>
                <a:lnTo>
                  <a:pt x="183" y="11"/>
                </a:lnTo>
                <a:lnTo>
                  <a:pt x="183" y="11"/>
                </a:lnTo>
                <a:lnTo>
                  <a:pt x="204" y="11"/>
                </a:lnTo>
                <a:lnTo>
                  <a:pt x="226" y="16"/>
                </a:lnTo>
                <a:lnTo>
                  <a:pt x="226" y="16"/>
                </a:lnTo>
                <a:lnTo>
                  <a:pt x="252" y="22"/>
                </a:lnTo>
                <a:lnTo>
                  <a:pt x="274" y="22"/>
                </a:lnTo>
                <a:lnTo>
                  <a:pt x="274" y="22"/>
                </a:lnTo>
                <a:lnTo>
                  <a:pt x="295" y="27"/>
                </a:lnTo>
                <a:lnTo>
                  <a:pt x="317" y="32"/>
                </a:lnTo>
                <a:lnTo>
                  <a:pt x="317" y="32"/>
                </a:lnTo>
                <a:lnTo>
                  <a:pt x="338" y="38"/>
                </a:lnTo>
                <a:lnTo>
                  <a:pt x="360" y="43"/>
                </a:lnTo>
                <a:lnTo>
                  <a:pt x="360" y="43"/>
                </a:lnTo>
                <a:lnTo>
                  <a:pt x="381" y="48"/>
                </a:lnTo>
                <a:lnTo>
                  <a:pt x="403" y="54"/>
                </a:lnTo>
                <a:lnTo>
                  <a:pt x="403" y="54"/>
                </a:lnTo>
                <a:lnTo>
                  <a:pt x="424" y="59"/>
                </a:lnTo>
                <a:lnTo>
                  <a:pt x="446" y="64"/>
                </a:lnTo>
                <a:lnTo>
                  <a:pt x="446" y="64"/>
                </a:lnTo>
                <a:lnTo>
                  <a:pt x="467" y="75"/>
                </a:lnTo>
                <a:lnTo>
                  <a:pt x="467" y="75"/>
                </a:lnTo>
                <a:lnTo>
                  <a:pt x="489" y="81"/>
                </a:lnTo>
                <a:lnTo>
                  <a:pt x="510" y="86"/>
                </a:lnTo>
                <a:lnTo>
                  <a:pt x="510" y="86"/>
                </a:lnTo>
                <a:lnTo>
                  <a:pt x="532" y="97"/>
                </a:lnTo>
                <a:lnTo>
                  <a:pt x="553" y="102"/>
                </a:lnTo>
                <a:lnTo>
                  <a:pt x="553" y="102"/>
                </a:lnTo>
                <a:lnTo>
                  <a:pt x="575" y="113"/>
                </a:lnTo>
                <a:lnTo>
                  <a:pt x="591" y="124"/>
                </a:lnTo>
                <a:lnTo>
                  <a:pt x="591" y="124"/>
                </a:lnTo>
                <a:lnTo>
                  <a:pt x="612" y="129"/>
                </a:lnTo>
                <a:lnTo>
                  <a:pt x="634" y="140"/>
                </a:lnTo>
                <a:lnTo>
                  <a:pt x="634" y="140"/>
                </a:lnTo>
                <a:lnTo>
                  <a:pt x="655" y="150"/>
                </a:lnTo>
                <a:lnTo>
                  <a:pt x="671" y="161"/>
                </a:lnTo>
                <a:lnTo>
                  <a:pt x="671" y="161"/>
                </a:lnTo>
                <a:lnTo>
                  <a:pt x="693" y="172"/>
                </a:lnTo>
                <a:lnTo>
                  <a:pt x="709" y="183"/>
                </a:lnTo>
                <a:lnTo>
                  <a:pt x="709" y="183"/>
                </a:lnTo>
                <a:lnTo>
                  <a:pt x="731" y="193"/>
                </a:lnTo>
                <a:lnTo>
                  <a:pt x="731" y="193"/>
                </a:lnTo>
                <a:lnTo>
                  <a:pt x="747" y="204"/>
                </a:lnTo>
                <a:lnTo>
                  <a:pt x="768" y="215"/>
                </a:lnTo>
                <a:lnTo>
                  <a:pt x="768" y="215"/>
                </a:lnTo>
                <a:lnTo>
                  <a:pt x="784" y="226"/>
                </a:lnTo>
                <a:lnTo>
                  <a:pt x="806" y="236"/>
                </a:lnTo>
                <a:lnTo>
                  <a:pt x="806" y="236"/>
                </a:lnTo>
                <a:lnTo>
                  <a:pt x="822" y="252"/>
                </a:lnTo>
                <a:lnTo>
                  <a:pt x="838" y="263"/>
                </a:lnTo>
                <a:lnTo>
                  <a:pt x="838" y="263"/>
                </a:lnTo>
                <a:lnTo>
                  <a:pt x="854" y="274"/>
                </a:lnTo>
                <a:lnTo>
                  <a:pt x="0" y="1127"/>
                </a:lnTo>
                <a:lnTo>
                  <a:pt x="0" y="0"/>
                </a:lnTo>
                <a:close/>
              </a:path>
            </a:pathLst>
          </a:custGeom>
          <a:solidFill>
            <a:srgbClr val="FF9900"/>
          </a:solidFill>
          <a:ln w="25400">
            <a:solidFill>
              <a:schemeClr val="bg2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1" name="Freeform 13"/>
          <p:cNvSpPr>
            <a:spLocks/>
          </p:cNvSpPr>
          <p:nvPr/>
        </p:nvSpPr>
        <p:spPr bwMode="auto">
          <a:xfrm>
            <a:off x="6551613" y="3562350"/>
            <a:ext cx="76200" cy="647700"/>
          </a:xfrm>
          <a:custGeom>
            <a:avLst/>
            <a:gdLst/>
            <a:ahLst/>
            <a:cxnLst>
              <a:cxn ang="0">
                <a:pos x="48" y="0"/>
              </a:cxn>
              <a:cxn ang="0">
                <a:pos x="48" y="22"/>
              </a:cxn>
              <a:cxn ang="0">
                <a:pos x="48" y="22"/>
              </a:cxn>
              <a:cxn ang="0">
                <a:pos x="48" y="43"/>
              </a:cxn>
              <a:cxn ang="0">
                <a:pos x="43" y="59"/>
              </a:cxn>
              <a:cxn ang="0">
                <a:pos x="43" y="59"/>
              </a:cxn>
              <a:cxn ang="0">
                <a:pos x="43" y="81"/>
              </a:cxn>
              <a:cxn ang="0">
                <a:pos x="43" y="81"/>
              </a:cxn>
              <a:cxn ang="0">
                <a:pos x="43" y="102"/>
              </a:cxn>
              <a:cxn ang="0">
                <a:pos x="37" y="118"/>
              </a:cxn>
              <a:cxn ang="0">
                <a:pos x="37" y="118"/>
              </a:cxn>
              <a:cxn ang="0">
                <a:pos x="37" y="140"/>
              </a:cxn>
              <a:cxn ang="0">
                <a:pos x="32" y="161"/>
              </a:cxn>
              <a:cxn ang="0">
                <a:pos x="32" y="161"/>
              </a:cxn>
              <a:cxn ang="0">
                <a:pos x="32" y="177"/>
              </a:cxn>
              <a:cxn ang="0">
                <a:pos x="32" y="177"/>
              </a:cxn>
              <a:cxn ang="0">
                <a:pos x="26" y="199"/>
              </a:cxn>
              <a:cxn ang="0">
                <a:pos x="21" y="215"/>
              </a:cxn>
              <a:cxn ang="0">
                <a:pos x="21" y="215"/>
              </a:cxn>
              <a:cxn ang="0">
                <a:pos x="16" y="236"/>
              </a:cxn>
              <a:cxn ang="0">
                <a:pos x="16" y="258"/>
              </a:cxn>
              <a:cxn ang="0">
                <a:pos x="16" y="258"/>
              </a:cxn>
              <a:cxn ang="0">
                <a:pos x="10" y="274"/>
              </a:cxn>
              <a:cxn ang="0">
                <a:pos x="10" y="274"/>
              </a:cxn>
              <a:cxn ang="0">
                <a:pos x="0" y="296"/>
              </a:cxn>
              <a:cxn ang="0">
                <a:pos x="0" y="408"/>
              </a:cxn>
              <a:cxn ang="0">
                <a:pos x="10" y="387"/>
              </a:cxn>
              <a:cxn ang="0">
                <a:pos x="10" y="387"/>
              </a:cxn>
              <a:cxn ang="0">
                <a:pos x="16" y="371"/>
              </a:cxn>
              <a:cxn ang="0">
                <a:pos x="16" y="371"/>
              </a:cxn>
              <a:cxn ang="0">
                <a:pos x="16" y="349"/>
              </a:cxn>
              <a:cxn ang="0">
                <a:pos x="21" y="328"/>
              </a:cxn>
              <a:cxn ang="0">
                <a:pos x="21" y="328"/>
              </a:cxn>
              <a:cxn ang="0">
                <a:pos x="26" y="312"/>
              </a:cxn>
              <a:cxn ang="0">
                <a:pos x="32" y="290"/>
              </a:cxn>
              <a:cxn ang="0">
                <a:pos x="32" y="290"/>
              </a:cxn>
              <a:cxn ang="0">
                <a:pos x="32" y="274"/>
              </a:cxn>
              <a:cxn ang="0">
                <a:pos x="32" y="274"/>
              </a:cxn>
              <a:cxn ang="0">
                <a:pos x="37" y="253"/>
              </a:cxn>
              <a:cxn ang="0">
                <a:pos x="37" y="231"/>
              </a:cxn>
              <a:cxn ang="0">
                <a:pos x="37" y="231"/>
              </a:cxn>
              <a:cxn ang="0">
                <a:pos x="43" y="215"/>
              </a:cxn>
              <a:cxn ang="0">
                <a:pos x="43" y="194"/>
              </a:cxn>
              <a:cxn ang="0">
                <a:pos x="43" y="194"/>
              </a:cxn>
              <a:cxn ang="0">
                <a:pos x="43" y="172"/>
              </a:cxn>
              <a:cxn ang="0">
                <a:pos x="43" y="172"/>
              </a:cxn>
              <a:cxn ang="0">
                <a:pos x="48" y="156"/>
              </a:cxn>
              <a:cxn ang="0">
                <a:pos x="48" y="135"/>
              </a:cxn>
              <a:cxn ang="0">
                <a:pos x="48" y="135"/>
              </a:cxn>
              <a:cxn ang="0">
                <a:pos x="48" y="113"/>
              </a:cxn>
              <a:cxn ang="0">
                <a:pos x="48" y="0"/>
              </a:cxn>
            </a:cxnLst>
            <a:rect l="0" t="0" r="r" b="b"/>
            <a:pathLst>
              <a:path w="48" h="408">
                <a:moveTo>
                  <a:pt x="48" y="0"/>
                </a:moveTo>
                <a:lnTo>
                  <a:pt x="48" y="22"/>
                </a:lnTo>
                <a:lnTo>
                  <a:pt x="48" y="22"/>
                </a:lnTo>
                <a:lnTo>
                  <a:pt x="48" y="43"/>
                </a:lnTo>
                <a:lnTo>
                  <a:pt x="43" y="59"/>
                </a:lnTo>
                <a:lnTo>
                  <a:pt x="43" y="59"/>
                </a:lnTo>
                <a:lnTo>
                  <a:pt x="43" y="81"/>
                </a:lnTo>
                <a:lnTo>
                  <a:pt x="43" y="81"/>
                </a:lnTo>
                <a:lnTo>
                  <a:pt x="43" y="102"/>
                </a:lnTo>
                <a:lnTo>
                  <a:pt x="37" y="118"/>
                </a:lnTo>
                <a:lnTo>
                  <a:pt x="37" y="118"/>
                </a:lnTo>
                <a:lnTo>
                  <a:pt x="37" y="140"/>
                </a:lnTo>
                <a:lnTo>
                  <a:pt x="32" y="161"/>
                </a:lnTo>
                <a:lnTo>
                  <a:pt x="32" y="161"/>
                </a:lnTo>
                <a:lnTo>
                  <a:pt x="32" y="177"/>
                </a:lnTo>
                <a:lnTo>
                  <a:pt x="32" y="177"/>
                </a:lnTo>
                <a:lnTo>
                  <a:pt x="26" y="199"/>
                </a:lnTo>
                <a:lnTo>
                  <a:pt x="21" y="215"/>
                </a:lnTo>
                <a:lnTo>
                  <a:pt x="21" y="215"/>
                </a:lnTo>
                <a:lnTo>
                  <a:pt x="16" y="236"/>
                </a:lnTo>
                <a:lnTo>
                  <a:pt x="16" y="258"/>
                </a:lnTo>
                <a:lnTo>
                  <a:pt x="16" y="258"/>
                </a:lnTo>
                <a:lnTo>
                  <a:pt x="10" y="274"/>
                </a:lnTo>
                <a:lnTo>
                  <a:pt x="10" y="274"/>
                </a:lnTo>
                <a:lnTo>
                  <a:pt x="0" y="296"/>
                </a:lnTo>
                <a:lnTo>
                  <a:pt x="0" y="408"/>
                </a:lnTo>
                <a:lnTo>
                  <a:pt x="10" y="387"/>
                </a:lnTo>
                <a:lnTo>
                  <a:pt x="10" y="387"/>
                </a:lnTo>
                <a:lnTo>
                  <a:pt x="16" y="371"/>
                </a:lnTo>
                <a:lnTo>
                  <a:pt x="16" y="371"/>
                </a:lnTo>
                <a:lnTo>
                  <a:pt x="16" y="349"/>
                </a:lnTo>
                <a:lnTo>
                  <a:pt x="21" y="328"/>
                </a:lnTo>
                <a:lnTo>
                  <a:pt x="21" y="328"/>
                </a:lnTo>
                <a:lnTo>
                  <a:pt x="26" y="312"/>
                </a:lnTo>
                <a:lnTo>
                  <a:pt x="32" y="290"/>
                </a:lnTo>
                <a:lnTo>
                  <a:pt x="32" y="290"/>
                </a:lnTo>
                <a:lnTo>
                  <a:pt x="32" y="274"/>
                </a:lnTo>
                <a:lnTo>
                  <a:pt x="32" y="274"/>
                </a:lnTo>
                <a:lnTo>
                  <a:pt x="37" y="253"/>
                </a:lnTo>
                <a:lnTo>
                  <a:pt x="37" y="231"/>
                </a:lnTo>
                <a:lnTo>
                  <a:pt x="37" y="231"/>
                </a:lnTo>
                <a:lnTo>
                  <a:pt x="43" y="215"/>
                </a:lnTo>
                <a:lnTo>
                  <a:pt x="43" y="194"/>
                </a:lnTo>
                <a:lnTo>
                  <a:pt x="43" y="194"/>
                </a:lnTo>
                <a:lnTo>
                  <a:pt x="43" y="172"/>
                </a:lnTo>
                <a:lnTo>
                  <a:pt x="43" y="172"/>
                </a:lnTo>
                <a:lnTo>
                  <a:pt x="48" y="156"/>
                </a:lnTo>
                <a:lnTo>
                  <a:pt x="48" y="135"/>
                </a:lnTo>
                <a:lnTo>
                  <a:pt x="48" y="135"/>
                </a:lnTo>
                <a:lnTo>
                  <a:pt x="48" y="113"/>
                </a:lnTo>
                <a:lnTo>
                  <a:pt x="48" y="0"/>
                </a:lnTo>
                <a:close/>
              </a:path>
            </a:pathLst>
          </a:custGeom>
          <a:solidFill>
            <a:srgbClr val="4D6680"/>
          </a:solidFill>
          <a:ln w="25400">
            <a:solidFill>
              <a:srgbClr val="6666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2" name="Freeform 14"/>
          <p:cNvSpPr>
            <a:spLocks/>
          </p:cNvSpPr>
          <p:nvPr/>
        </p:nvSpPr>
        <p:spPr bwMode="auto">
          <a:xfrm>
            <a:off x="4556125" y="3562350"/>
            <a:ext cx="1995488" cy="639763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1257" y="290"/>
              </a:cxn>
              <a:cxn ang="0">
                <a:pos x="1257" y="403"/>
              </a:cxn>
              <a:cxn ang="0">
                <a:pos x="0" y="113"/>
              </a:cxn>
              <a:cxn ang="0">
                <a:pos x="0" y="0"/>
              </a:cxn>
            </a:cxnLst>
            <a:rect l="0" t="0" r="r" b="b"/>
            <a:pathLst>
              <a:path w="1257" h="403">
                <a:moveTo>
                  <a:pt x="0" y="0"/>
                </a:moveTo>
                <a:lnTo>
                  <a:pt x="1257" y="290"/>
                </a:lnTo>
                <a:lnTo>
                  <a:pt x="1257" y="403"/>
                </a:lnTo>
                <a:lnTo>
                  <a:pt x="0" y="113"/>
                </a:lnTo>
                <a:lnTo>
                  <a:pt x="0" y="0"/>
                </a:lnTo>
                <a:close/>
              </a:path>
            </a:pathLst>
          </a:custGeom>
          <a:solidFill>
            <a:srgbClr val="4D6680"/>
          </a:solidFill>
          <a:ln w="25400">
            <a:solidFill>
              <a:srgbClr val="6666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3" name="Freeform 15"/>
          <p:cNvSpPr>
            <a:spLocks/>
          </p:cNvSpPr>
          <p:nvPr/>
        </p:nvSpPr>
        <p:spPr bwMode="auto">
          <a:xfrm>
            <a:off x="4556125" y="2208213"/>
            <a:ext cx="2071688" cy="1824037"/>
          </a:xfrm>
          <a:custGeom>
            <a:avLst/>
            <a:gdLst/>
            <a:ahLst/>
            <a:cxnLst>
              <a:cxn ang="0">
                <a:pos x="875" y="16"/>
              </a:cxn>
              <a:cxn ang="0">
                <a:pos x="891" y="27"/>
              </a:cxn>
              <a:cxn ang="0">
                <a:pos x="907" y="43"/>
              </a:cxn>
              <a:cxn ang="0">
                <a:pos x="940" y="70"/>
              </a:cxn>
              <a:cxn ang="0">
                <a:pos x="956" y="86"/>
              </a:cxn>
              <a:cxn ang="0">
                <a:pos x="967" y="97"/>
              </a:cxn>
              <a:cxn ang="0">
                <a:pos x="999" y="129"/>
              </a:cxn>
              <a:cxn ang="0">
                <a:pos x="1015" y="145"/>
              </a:cxn>
              <a:cxn ang="0">
                <a:pos x="1026" y="161"/>
              </a:cxn>
              <a:cxn ang="0">
                <a:pos x="1052" y="193"/>
              </a:cxn>
              <a:cxn ang="0">
                <a:pos x="1069" y="209"/>
              </a:cxn>
              <a:cxn ang="0">
                <a:pos x="1079" y="225"/>
              </a:cxn>
              <a:cxn ang="0">
                <a:pos x="1106" y="258"/>
              </a:cxn>
              <a:cxn ang="0">
                <a:pos x="1117" y="274"/>
              </a:cxn>
              <a:cxn ang="0">
                <a:pos x="1128" y="290"/>
              </a:cxn>
              <a:cxn ang="0">
                <a:pos x="1149" y="322"/>
              </a:cxn>
              <a:cxn ang="0">
                <a:pos x="1160" y="343"/>
              </a:cxn>
              <a:cxn ang="0">
                <a:pos x="1171" y="360"/>
              </a:cxn>
              <a:cxn ang="0">
                <a:pos x="1192" y="397"/>
              </a:cxn>
              <a:cxn ang="0">
                <a:pos x="1198" y="413"/>
              </a:cxn>
              <a:cxn ang="0">
                <a:pos x="1208" y="429"/>
              </a:cxn>
              <a:cxn ang="0">
                <a:pos x="1224" y="467"/>
              </a:cxn>
              <a:cxn ang="0">
                <a:pos x="1235" y="488"/>
              </a:cxn>
              <a:cxn ang="0">
                <a:pos x="1241" y="504"/>
              </a:cxn>
              <a:cxn ang="0">
                <a:pos x="1251" y="542"/>
              </a:cxn>
              <a:cxn ang="0">
                <a:pos x="1257" y="563"/>
              </a:cxn>
              <a:cxn ang="0">
                <a:pos x="1267" y="580"/>
              </a:cxn>
              <a:cxn ang="0">
                <a:pos x="1273" y="617"/>
              </a:cxn>
              <a:cxn ang="0">
                <a:pos x="1278" y="639"/>
              </a:cxn>
              <a:cxn ang="0">
                <a:pos x="1283" y="660"/>
              </a:cxn>
              <a:cxn ang="0">
                <a:pos x="1289" y="698"/>
              </a:cxn>
              <a:cxn ang="0">
                <a:pos x="1294" y="719"/>
              </a:cxn>
              <a:cxn ang="0">
                <a:pos x="1294" y="735"/>
              </a:cxn>
              <a:cxn ang="0">
                <a:pos x="1300" y="778"/>
              </a:cxn>
              <a:cxn ang="0">
                <a:pos x="1300" y="794"/>
              </a:cxn>
              <a:cxn ang="0">
                <a:pos x="1305" y="816"/>
              </a:cxn>
              <a:cxn ang="0">
                <a:pos x="1305" y="853"/>
              </a:cxn>
              <a:cxn ang="0">
                <a:pos x="1305" y="875"/>
              </a:cxn>
              <a:cxn ang="0">
                <a:pos x="1305" y="896"/>
              </a:cxn>
              <a:cxn ang="0">
                <a:pos x="1300" y="934"/>
              </a:cxn>
              <a:cxn ang="0">
                <a:pos x="1300" y="955"/>
              </a:cxn>
              <a:cxn ang="0">
                <a:pos x="1294" y="971"/>
              </a:cxn>
              <a:cxn ang="0">
                <a:pos x="1289" y="1014"/>
              </a:cxn>
              <a:cxn ang="0">
                <a:pos x="1289" y="1030"/>
              </a:cxn>
              <a:cxn ang="0">
                <a:pos x="1283" y="1052"/>
              </a:cxn>
              <a:cxn ang="0">
                <a:pos x="1273" y="1089"/>
              </a:cxn>
              <a:cxn ang="0">
                <a:pos x="1273" y="1111"/>
              </a:cxn>
              <a:cxn ang="0">
                <a:pos x="1267" y="1127"/>
              </a:cxn>
              <a:cxn ang="0">
                <a:pos x="0" y="853"/>
              </a:cxn>
            </a:cxnLst>
            <a:rect l="0" t="0" r="r" b="b"/>
            <a:pathLst>
              <a:path w="1305" h="1149">
                <a:moveTo>
                  <a:pt x="854" y="0"/>
                </a:moveTo>
                <a:lnTo>
                  <a:pt x="875" y="16"/>
                </a:lnTo>
                <a:lnTo>
                  <a:pt x="875" y="16"/>
                </a:lnTo>
                <a:lnTo>
                  <a:pt x="891" y="27"/>
                </a:lnTo>
                <a:lnTo>
                  <a:pt x="907" y="43"/>
                </a:lnTo>
                <a:lnTo>
                  <a:pt x="907" y="43"/>
                </a:lnTo>
                <a:lnTo>
                  <a:pt x="924" y="54"/>
                </a:lnTo>
                <a:lnTo>
                  <a:pt x="940" y="70"/>
                </a:lnTo>
                <a:lnTo>
                  <a:pt x="940" y="70"/>
                </a:lnTo>
                <a:lnTo>
                  <a:pt x="956" y="86"/>
                </a:lnTo>
                <a:lnTo>
                  <a:pt x="967" y="97"/>
                </a:lnTo>
                <a:lnTo>
                  <a:pt x="967" y="97"/>
                </a:lnTo>
                <a:lnTo>
                  <a:pt x="983" y="113"/>
                </a:lnTo>
                <a:lnTo>
                  <a:pt x="999" y="129"/>
                </a:lnTo>
                <a:lnTo>
                  <a:pt x="999" y="129"/>
                </a:lnTo>
                <a:lnTo>
                  <a:pt x="1015" y="145"/>
                </a:lnTo>
                <a:lnTo>
                  <a:pt x="1026" y="161"/>
                </a:lnTo>
                <a:lnTo>
                  <a:pt x="1026" y="161"/>
                </a:lnTo>
                <a:lnTo>
                  <a:pt x="1042" y="177"/>
                </a:lnTo>
                <a:lnTo>
                  <a:pt x="1052" y="193"/>
                </a:lnTo>
                <a:lnTo>
                  <a:pt x="1052" y="193"/>
                </a:lnTo>
                <a:lnTo>
                  <a:pt x="1069" y="209"/>
                </a:lnTo>
                <a:lnTo>
                  <a:pt x="1079" y="225"/>
                </a:lnTo>
                <a:lnTo>
                  <a:pt x="1079" y="225"/>
                </a:lnTo>
                <a:lnTo>
                  <a:pt x="1095" y="241"/>
                </a:lnTo>
                <a:lnTo>
                  <a:pt x="1106" y="258"/>
                </a:lnTo>
                <a:lnTo>
                  <a:pt x="1106" y="258"/>
                </a:lnTo>
                <a:lnTo>
                  <a:pt x="1117" y="274"/>
                </a:lnTo>
                <a:lnTo>
                  <a:pt x="1128" y="290"/>
                </a:lnTo>
                <a:lnTo>
                  <a:pt x="1128" y="290"/>
                </a:lnTo>
                <a:lnTo>
                  <a:pt x="1138" y="306"/>
                </a:lnTo>
                <a:lnTo>
                  <a:pt x="1149" y="322"/>
                </a:lnTo>
                <a:lnTo>
                  <a:pt x="1149" y="322"/>
                </a:lnTo>
                <a:lnTo>
                  <a:pt x="1160" y="343"/>
                </a:lnTo>
                <a:lnTo>
                  <a:pt x="1171" y="360"/>
                </a:lnTo>
                <a:lnTo>
                  <a:pt x="1171" y="360"/>
                </a:lnTo>
                <a:lnTo>
                  <a:pt x="1181" y="376"/>
                </a:lnTo>
                <a:lnTo>
                  <a:pt x="1192" y="397"/>
                </a:lnTo>
                <a:lnTo>
                  <a:pt x="1192" y="397"/>
                </a:lnTo>
                <a:lnTo>
                  <a:pt x="1198" y="413"/>
                </a:lnTo>
                <a:lnTo>
                  <a:pt x="1208" y="429"/>
                </a:lnTo>
                <a:lnTo>
                  <a:pt x="1208" y="429"/>
                </a:lnTo>
                <a:lnTo>
                  <a:pt x="1219" y="451"/>
                </a:lnTo>
                <a:lnTo>
                  <a:pt x="1224" y="467"/>
                </a:lnTo>
                <a:lnTo>
                  <a:pt x="1224" y="467"/>
                </a:lnTo>
                <a:lnTo>
                  <a:pt x="1235" y="488"/>
                </a:lnTo>
                <a:lnTo>
                  <a:pt x="1241" y="504"/>
                </a:lnTo>
                <a:lnTo>
                  <a:pt x="1241" y="504"/>
                </a:lnTo>
                <a:lnTo>
                  <a:pt x="1246" y="526"/>
                </a:lnTo>
                <a:lnTo>
                  <a:pt x="1251" y="542"/>
                </a:lnTo>
                <a:lnTo>
                  <a:pt x="1251" y="542"/>
                </a:lnTo>
                <a:lnTo>
                  <a:pt x="1257" y="563"/>
                </a:lnTo>
                <a:lnTo>
                  <a:pt x="1267" y="580"/>
                </a:lnTo>
                <a:lnTo>
                  <a:pt x="1267" y="580"/>
                </a:lnTo>
                <a:lnTo>
                  <a:pt x="1273" y="601"/>
                </a:lnTo>
                <a:lnTo>
                  <a:pt x="1273" y="617"/>
                </a:lnTo>
                <a:lnTo>
                  <a:pt x="1273" y="617"/>
                </a:lnTo>
                <a:lnTo>
                  <a:pt x="1278" y="639"/>
                </a:lnTo>
                <a:lnTo>
                  <a:pt x="1283" y="660"/>
                </a:lnTo>
                <a:lnTo>
                  <a:pt x="1283" y="660"/>
                </a:lnTo>
                <a:lnTo>
                  <a:pt x="1289" y="676"/>
                </a:lnTo>
                <a:lnTo>
                  <a:pt x="1289" y="698"/>
                </a:lnTo>
                <a:lnTo>
                  <a:pt x="1289" y="698"/>
                </a:lnTo>
                <a:lnTo>
                  <a:pt x="1294" y="719"/>
                </a:lnTo>
                <a:lnTo>
                  <a:pt x="1294" y="735"/>
                </a:lnTo>
                <a:lnTo>
                  <a:pt x="1294" y="735"/>
                </a:lnTo>
                <a:lnTo>
                  <a:pt x="1300" y="757"/>
                </a:lnTo>
                <a:lnTo>
                  <a:pt x="1300" y="778"/>
                </a:lnTo>
                <a:lnTo>
                  <a:pt x="1300" y="778"/>
                </a:lnTo>
                <a:lnTo>
                  <a:pt x="1300" y="794"/>
                </a:lnTo>
                <a:lnTo>
                  <a:pt x="1305" y="816"/>
                </a:lnTo>
                <a:lnTo>
                  <a:pt x="1305" y="816"/>
                </a:lnTo>
                <a:lnTo>
                  <a:pt x="1305" y="837"/>
                </a:lnTo>
                <a:lnTo>
                  <a:pt x="1305" y="853"/>
                </a:lnTo>
                <a:lnTo>
                  <a:pt x="1305" y="853"/>
                </a:lnTo>
                <a:lnTo>
                  <a:pt x="1305" y="875"/>
                </a:lnTo>
                <a:lnTo>
                  <a:pt x="1305" y="896"/>
                </a:lnTo>
                <a:lnTo>
                  <a:pt x="1305" y="896"/>
                </a:lnTo>
                <a:lnTo>
                  <a:pt x="1300" y="912"/>
                </a:lnTo>
                <a:lnTo>
                  <a:pt x="1300" y="934"/>
                </a:lnTo>
                <a:lnTo>
                  <a:pt x="1300" y="934"/>
                </a:lnTo>
                <a:lnTo>
                  <a:pt x="1300" y="955"/>
                </a:lnTo>
                <a:lnTo>
                  <a:pt x="1294" y="971"/>
                </a:lnTo>
                <a:lnTo>
                  <a:pt x="1294" y="971"/>
                </a:lnTo>
                <a:lnTo>
                  <a:pt x="1294" y="993"/>
                </a:lnTo>
                <a:lnTo>
                  <a:pt x="1289" y="1014"/>
                </a:lnTo>
                <a:lnTo>
                  <a:pt x="1289" y="1014"/>
                </a:lnTo>
                <a:lnTo>
                  <a:pt x="1289" y="1030"/>
                </a:lnTo>
                <a:lnTo>
                  <a:pt x="1283" y="1052"/>
                </a:lnTo>
                <a:lnTo>
                  <a:pt x="1283" y="1052"/>
                </a:lnTo>
                <a:lnTo>
                  <a:pt x="1278" y="1068"/>
                </a:lnTo>
                <a:lnTo>
                  <a:pt x="1273" y="1089"/>
                </a:lnTo>
                <a:lnTo>
                  <a:pt x="1273" y="1089"/>
                </a:lnTo>
                <a:lnTo>
                  <a:pt x="1273" y="1111"/>
                </a:lnTo>
                <a:lnTo>
                  <a:pt x="1267" y="1127"/>
                </a:lnTo>
                <a:lnTo>
                  <a:pt x="1267" y="1127"/>
                </a:lnTo>
                <a:lnTo>
                  <a:pt x="1257" y="1149"/>
                </a:lnTo>
                <a:lnTo>
                  <a:pt x="0" y="853"/>
                </a:lnTo>
                <a:lnTo>
                  <a:pt x="854" y="0"/>
                </a:lnTo>
                <a:close/>
              </a:path>
            </a:pathLst>
          </a:custGeom>
          <a:solidFill>
            <a:srgbClr val="99CCFF"/>
          </a:solidFill>
          <a:ln w="25400">
            <a:solidFill>
              <a:srgbClr val="666699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4" name="Freeform 16"/>
          <p:cNvSpPr>
            <a:spLocks/>
          </p:cNvSpPr>
          <p:nvPr/>
        </p:nvSpPr>
        <p:spPr bwMode="auto">
          <a:xfrm>
            <a:off x="2490788" y="3562350"/>
            <a:ext cx="146050" cy="852488"/>
          </a:xfrm>
          <a:custGeom>
            <a:avLst/>
            <a:gdLst/>
            <a:ahLst/>
            <a:cxnLst>
              <a:cxn ang="0">
                <a:pos x="86" y="408"/>
              </a:cxn>
              <a:cxn ang="0">
                <a:pos x="76" y="387"/>
              </a:cxn>
              <a:cxn ang="0">
                <a:pos x="70" y="371"/>
              </a:cxn>
              <a:cxn ang="0">
                <a:pos x="54" y="333"/>
              </a:cxn>
              <a:cxn ang="0">
                <a:pos x="49" y="312"/>
              </a:cxn>
              <a:cxn ang="0">
                <a:pos x="43" y="296"/>
              </a:cxn>
              <a:cxn ang="0">
                <a:pos x="33" y="258"/>
              </a:cxn>
              <a:cxn ang="0">
                <a:pos x="27" y="236"/>
              </a:cxn>
              <a:cxn ang="0">
                <a:pos x="22" y="215"/>
              </a:cxn>
              <a:cxn ang="0">
                <a:pos x="17" y="177"/>
              </a:cxn>
              <a:cxn ang="0">
                <a:pos x="11" y="161"/>
              </a:cxn>
              <a:cxn ang="0">
                <a:pos x="11" y="140"/>
              </a:cxn>
              <a:cxn ang="0">
                <a:pos x="6" y="102"/>
              </a:cxn>
              <a:cxn ang="0">
                <a:pos x="0" y="81"/>
              </a:cxn>
              <a:cxn ang="0">
                <a:pos x="0" y="59"/>
              </a:cxn>
              <a:cxn ang="0">
                <a:pos x="0" y="22"/>
              </a:cxn>
              <a:cxn ang="0">
                <a:pos x="0" y="0"/>
              </a:cxn>
              <a:cxn ang="0">
                <a:pos x="0" y="135"/>
              </a:cxn>
              <a:cxn ang="0">
                <a:pos x="0" y="156"/>
              </a:cxn>
              <a:cxn ang="0">
                <a:pos x="0" y="172"/>
              </a:cxn>
              <a:cxn ang="0">
                <a:pos x="6" y="215"/>
              </a:cxn>
              <a:cxn ang="0">
                <a:pos x="6" y="231"/>
              </a:cxn>
              <a:cxn ang="0">
                <a:pos x="11" y="253"/>
              </a:cxn>
              <a:cxn ang="0">
                <a:pos x="17" y="290"/>
              </a:cxn>
              <a:cxn ang="0">
                <a:pos x="17" y="312"/>
              </a:cxn>
              <a:cxn ang="0">
                <a:pos x="22" y="328"/>
              </a:cxn>
              <a:cxn ang="0">
                <a:pos x="33" y="371"/>
              </a:cxn>
              <a:cxn ang="0">
                <a:pos x="38" y="387"/>
              </a:cxn>
              <a:cxn ang="0">
                <a:pos x="43" y="408"/>
              </a:cxn>
              <a:cxn ang="0">
                <a:pos x="54" y="446"/>
              </a:cxn>
              <a:cxn ang="0">
                <a:pos x="65" y="462"/>
              </a:cxn>
              <a:cxn ang="0">
                <a:pos x="70" y="483"/>
              </a:cxn>
              <a:cxn ang="0">
                <a:pos x="86" y="521"/>
              </a:cxn>
              <a:cxn ang="0">
                <a:pos x="92" y="537"/>
              </a:cxn>
            </a:cxnLst>
            <a:rect l="0" t="0" r="r" b="b"/>
            <a:pathLst>
              <a:path w="92" h="537">
                <a:moveTo>
                  <a:pt x="92" y="424"/>
                </a:moveTo>
                <a:lnTo>
                  <a:pt x="86" y="408"/>
                </a:lnTo>
                <a:lnTo>
                  <a:pt x="86" y="408"/>
                </a:lnTo>
                <a:lnTo>
                  <a:pt x="76" y="387"/>
                </a:lnTo>
                <a:lnTo>
                  <a:pt x="70" y="371"/>
                </a:lnTo>
                <a:lnTo>
                  <a:pt x="70" y="371"/>
                </a:lnTo>
                <a:lnTo>
                  <a:pt x="65" y="349"/>
                </a:lnTo>
                <a:lnTo>
                  <a:pt x="54" y="333"/>
                </a:lnTo>
                <a:lnTo>
                  <a:pt x="54" y="333"/>
                </a:lnTo>
                <a:lnTo>
                  <a:pt x="49" y="312"/>
                </a:lnTo>
                <a:lnTo>
                  <a:pt x="43" y="296"/>
                </a:lnTo>
                <a:lnTo>
                  <a:pt x="43" y="296"/>
                </a:lnTo>
                <a:lnTo>
                  <a:pt x="38" y="274"/>
                </a:lnTo>
                <a:lnTo>
                  <a:pt x="33" y="258"/>
                </a:lnTo>
                <a:lnTo>
                  <a:pt x="33" y="258"/>
                </a:lnTo>
                <a:lnTo>
                  <a:pt x="27" y="236"/>
                </a:lnTo>
                <a:lnTo>
                  <a:pt x="22" y="215"/>
                </a:lnTo>
                <a:lnTo>
                  <a:pt x="22" y="215"/>
                </a:lnTo>
                <a:lnTo>
                  <a:pt x="17" y="199"/>
                </a:lnTo>
                <a:lnTo>
                  <a:pt x="17" y="177"/>
                </a:lnTo>
                <a:lnTo>
                  <a:pt x="17" y="177"/>
                </a:lnTo>
                <a:lnTo>
                  <a:pt x="11" y="161"/>
                </a:lnTo>
                <a:lnTo>
                  <a:pt x="11" y="140"/>
                </a:lnTo>
                <a:lnTo>
                  <a:pt x="11" y="140"/>
                </a:lnTo>
                <a:lnTo>
                  <a:pt x="6" y="118"/>
                </a:lnTo>
                <a:lnTo>
                  <a:pt x="6" y="102"/>
                </a:lnTo>
                <a:lnTo>
                  <a:pt x="6" y="102"/>
                </a:lnTo>
                <a:lnTo>
                  <a:pt x="0" y="81"/>
                </a:lnTo>
                <a:lnTo>
                  <a:pt x="0" y="59"/>
                </a:lnTo>
                <a:lnTo>
                  <a:pt x="0" y="59"/>
                </a:lnTo>
                <a:lnTo>
                  <a:pt x="0" y="43"/>
                </a:lnTo>
                <a:lnTo>
                  <a:pt x="0" y="22"/>
                </a:lnTo>
                <a:lnTo>
                  <a:pt x="0" y="22"/>
                </a:lnTo>
                <a:lnTo>
                  <a:pt x="0" y="0"/>
                </a:lnTo>
                <a:lnTo>
                  <a:pt x="0" y="113"/>
                </a:lnTo>
                <a:lnTo>
                  <a:pt x="0" y="135"/>
                </a:lnTo>
                <a:lnTo>
                  <a:pt x="0" y="135"/>
                </a:lnTo>
                <a:lnTo>
                  <a:pt x="0" y="156"/>
                </a:lnTo>
                <a:lnTo>
                  <a:pt x="0" y="172"/>
                </a:lnTo>
                <a:lnTo>
                  <a:pt x="0" y="172"/>
                </a:lnTo>
                <a:lnTo>
                  <a:pt x="0" y="194"/>
                </a:lnTo>
                <a:lnTo>
                  <a:pt x="6" y="215"/>
                </a:lnTo>
                <a:lnTo>
                  <a:pt x="6" y="215"/>
                </a:lnTo>
                <a:lnTo>
                  <a:pt x="6" y="231"/>
                </a:lnTo>
                <a:lnTo>
                  <a:pt x="11" y="253"/>
                </a:lnTo>
                <a:lnTo>
                  <a:pt x="11" y="253"/>
                </a:lnTo>
                <a:lnTo>
                  <a:pt x="11" y="274"/>
                </a:lnTo>
                <a:lnTo>
                  <a:pt x="17" y="290"/>
                </a:lnTo>
                <a:lnTo>
                  <a:pt x="17" y="290"/>
                </a:lnTo>
                <a:lnTo>
                  <a:pt x="17" y="312"/>
                </a:lnTo>
                <a:lnTo>
                  <a:pt x="22" y="328"/>
                </a:lnTo>
                <a:lnTo>
                  <a:pt x="22" y="328"/>
                </a:lnTo>
                <a:lnTo>
                  <a:pt x="27" y="349"/>
                </a:lnTo>
                <a:lnTo>
                  <a:pt x="33" y="371"/>
                </a:lnTo>
                <a:lnTo>
                  <a:pt x="33" y="371"/>
                </a:lnTo>
                <a:lnTo>
                  <a:pt x="38" y="387"/>
                </a:lnTo>
                <a:lnTo>
                  <a:pt x="43" y="408"/>
                </a:lnTo>
                <a:lnTo>
                  <a:pt x="43" y="408"/>
                </a:lnTo>
                <a:lnTo>
                  <a:pt x="49" y="424"/>
                </a:lnTo>
                <a:lnTo>
                  <a:pt x="54" y="446"/>
                </a:lnTo>
                <a:lnTo>
                  <a:pt x="54" y="446"/>
                </a:lnTo>
                <a:lnTo>
                  <a:pt x="65" y="462"/>
                </a:lnTo>
                <a:lnTo>
                  <a:pt x="70" y="483"/>
                </a:lnTo>
                <a:lnTo>
                  <a:pt x="70" y="483"/>
                </a:lnTo>
                <a:lnTo>
                  <a:pt x="76" y="500"/>
                </a:lnTo>
                <a:lnTo>
                  <a:pt x="86" y="521"/>
                </a:lnTo>
                <a:lnTo>
                  <a:pt x="86" y="521"/>
                </a:lnTo>
                <a:lnTo>
                  <a:pt x="92" y="537"/>
                </a:lnTo>
                <a:lnTo>
                  <a:pt x="92" y="424"/>
                </a:lnTo>
                <a:close/>
              </a:path>
            </a:pathLst>
          </a:custGeom>
          <a:solidFill>
            <a:srgbClr val="80804D"/>
          </a:solidFill>
          <a:ln w="25400">
            <a:solidFill>
              <a:srgbClr val="90713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5" name="Freeform 17"/>
          <p:cNvSpPr>
            <a:spLocks/>
          </p:cNvSpPr>
          <p:nvPr/>
        </p:nvSpPr>
        <p:spPr bwMode="auto">
          <a:xfrm>
            <a:off x="2636838" y="3562350"/>
            <a:ext cx="1919287" cy="852488"/>
          </a:xfrm>
          <a:custGeom>
            <a:avLst/>
            <a:gdLst/>
            <a:ahLst/>
            <a:cxnLst>
              <a:cxn ang="0">
                <a:pos x="1209" y="0"/>
              </a:cxn>
              <a:cxn ang="0">
                <a:pos x="0" y="424"/>
              </a:cxn>
              <a:cxn ang="0">
                <a:pos x="0" y="537"/>
              </a:cxn>
              <a:cxn ang="0">
                <a:pos x="1209" y="113"/>
              </a:cxn>
              <a:cxn ang="0">
                <a:pos x="1209" y="0"/>
              </a:cxn>
            </a:cxnLst>
            <a:rect l="0" t="0" r="r" b="b"/>
            <a:pathLst>
              <a:path w="1209" h="537">
                <a:moveTo>
                  <a:pt x="1209" y="0"/>
                </a:moveTo>
                <a:lnTo>
                  <a:pt x="0" y="424"/>
                </a:lnTo>
                <a:lnTo>
                  <a:pt x="0" y="537"/>
                </a:lnTo>
                <a:lnTo>
                  <a:pt x="1209" y="113"/>
                </a:lnTo>
                <a:lnTo>
                  <a:pt x="1209" y="0"/>
                </a:lnTo>
                <a:close/>
              </a:path>
            </a:pathLst>
          </a:custGeom>
          <a:solidFill>
            <a:srgbClr val="80804D"/>
          </a:solidFill>
          <a:ln w="25400">
            <a:solidFill>
              <a:srgbClr val="90713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6" name="Freeform 18"/>
          <p:cNvSpPr>
            <a:spLocks/>
          </p:cNvSpPr>
          <p:nvPr/>
        </p:nvSpPr>
        <p:spPr bwMode="auto">
          <a:xfrm>
            <a:off x="2490788" y="1841500"/>
            <a:ext cx="2065337" cy="2393950"/>
          </a:xfrm>
          <a:custGeom>
            <a:avLst/>
            <a:gdLst/>
            <a:ahLst/>
            <a:cxnLst>
              <a:cxn ang="0">
                <a:pos x="86" y="1492"/>
              </a:cxn>
              <a:cxn ang="0">
                <a:pos x="70" y="1455"/>
              </a:cxn>
              <a:cxn ang="0">
                <a:pos x="54" y="1417"/>
              </a:cxn>
              <a:cxn ang="0">
                <a:pos x="43" y="1380"/>
              </a:cxn>
              <a:cxn ang="0">
                <a:pos x="33" y="1342"/>
              </a:cxn>
              <a:cxn ang="0">
                <a:pos x="22" y="1299"/>
              </a:cxn>
              <a:cxn ang="0">
                <a:pos x="17" y="1261"/>
              </a:cxn>
              <a:cxn ang="0">
                <a:pos x="11" y="1224"/>
              </a:cxn>
              <a:cxn ang="0">
                <a:pos x="6" y="1186"/>
              </a:cxn>
              <a:cxn ang="0">
                <a:pos x="0" y="1143"/>
              </a:cxn>
              <a:cxn ang="0">
                <a:pos x="0" y="1106"/>
              </a:cxn>
              <a:cxn ang="0">
                <a:pos x="0" y="1068"/>
              </a:cxn>
              <a:cxn ang="0">
                <a:pos x="0" y="1025"/>
              </a:cxn>
              <a:cxn ang="0">
                <a:pos x="6" y="988"/>
              </a:cxn>
              <a:cxn ang="0">
                <a:pos x="11" y="950"/>
              </a:cxn>
              <a:cxn ang="0">
                <a:pos x="17" y="907"/>
              </a:cxn>
              <a:cxn ang="0">
                <a:pos x="22" y="870"/>
              </a:cxn>
              <a:cxn ang="0">
                <a:pos x="33" y="832"/>
              </a:cxn>
              <a:cxn ang="0">
                <a:pos x="43" y="794"/>
              </a:cxn>
              <a:cxn ang="0">
                <a:pos x="54" y="757"/>
              </a:cxn>
              <a:cxn ang="0">
                <a:pos x="70" y="719"/>
              </a:cxn>
              <a:cxn ang="0">
                <a:pos x="86" y="682"/>
              </a:cxn>
              <a:cxn ang="0">
                <a:pos x="103" y="644"/>
              </a:cxn>
              <a:cxn ang="0">
                <a:pos x="119" y="607"/>
              </a:cxn>
              <a:cxn ang="0">
                <a:pos x="140" y="574"/>
              </a:cxn>
              <a:cxn ang="0">
                <a:pos x="162" y="537"/>
              </a:cxn>
              <a:cxn ang="0">
                <a:pos x="183" y="505"/>
              </a:cxn>
              <a:cxn ang="0">
                <a:pos x="210" y="472"/>
              </a:cxn>
              <a:cxn ang="0">
                <a:pos x="237" y="440"/>
              </a:cxn>
              <a:cxn ang="0">
                <a:pos x="264" y="408"/>
              </a:cxn>
              <a:cxn ang="0">
                <a:pos x="291" y="376"/>
              </a:cxn>
              <a:cxn ang="0">
                <a:pos x="317" y="344"/>
              </a:cxn>
              <a:cxn ang="0">
                <a:pos x="350" y="317"/>
              </a:cxn>
              <a:cxn ang="0">
                <a:pos x="382" y="285"/>
              </a:cxn>
              <a:cxn ang="0">
                <a:pos x="414" y="258"/>
              </a:cxn>
              <a:cxn ang="0">
                <a:pos x="446" y="231"/>
              </a:cxn>
              <a:cxn ang="0">
                <a:pos x="484" y="209"/>
              </a:cxn>
              <a:cxn ang="0">
                <a:pos x="516" y="183"/>
              </a:cxn>
              <a:cxn ang="0">
                <a:pos x="554" y="161"/>
              </a:cxn>
              <a:cxn ang="0">
                <a:pos x="591" y="140"/>
              </a:cxn>
              <a:cxn ang="0">
                <a:pos x="629" y="118"/>
              </a:cxn>
              <a:cxn ang="0">
                <a:pos x="672" y="97"/>
              </a:cxn>
              <a:cxn ang="0">
                <a:pos x="710" y="81"/>
              </a:cxn>
              <a:cxn ang="0">
                <a:pos x="753" y="59"/>
              </a:cxn>
              <a:cxn ang="0">
                <a:pos x="790" y="43"/>
              </a:cxn>
              <a:cxn ang="0">
                <a:pos x="833" y="32"/>
              </a:cxn>
              <a:cxn ang="0">
                <a:pos x="876" y="16"/>
              </a:cxn>
              <a:cxn ang="0">
                <a:pos x="919" y="5"/>
              </a:cxn>
              <a:cxn ang="0">
                <a:pos x="92" y="1508"/>
              </a:cxn>
            </a:cxnLst>
            <a:rect l="0" t="0" r="r" b="b"/>
            <a:pathLst>
              <a:path w="1301" h="1508">
                <a:moveTo>
                  <a:pt x="92" y="1508"/>
                </a:moveTo>
                <a:lnTo>
                  <a:pt x="86" y="1492"/>
                </a:lnTo>
                <a:lnTo>
                  <a:pt x="86" y="1492"/>
                </a:lnTo>
                <a:lnTo>
                  <a:pt x="76" y="1471"/>
                </a:lnTo>
                <a:lnTo>
                  <a:pt x="70" y="1455"/>
                </a:lnTo>
                <a:lnTo>
                  <a:pt x="70" y="1455"/>
                </a:lnTo>
                <a:lnTo>
                  <a:pt x="65" y="1433"/>
                </a:lnTo>
                <a:lnTo>
                  <a:pt x="54" y="1417"/>
                </a:lnTo>
                <a:lnTo>
                  <a:pt x="54" y="1417"/>
                </a:lnTo>
                <a:lnTo>
                  <a:pt x="49" y="1396"/>
                </a:lnTo>
                <a:lnTo>
                  <a:pt x="43" y="1380"/>
                </a:lnTo>
                <a:lnTo>
                  <a:pt x="43" y="1380"/>
                </a:lnTo>
                <a:lnTo>
                  <a:pt x="38" y="1358"/>
                </a:lnTo>
                <a:lnTo>
                  <a:pt x="33" y="1342"/>
                </a:lnTo>
                <a:lnTo>
                  <a:pt x="33" y="1342"/>
                </a:lnTo>
                <a:lnTo>
                  <a:pt x="27" y="1320"/>
                </a:lnTo>
                <a:lnTo>
                  <a:pt x="22" y="1299"/>
                </a:lnTo>
                <a:lnTo>
                  <a:pt x="22" y="1299"/>
                </a:lnTo>
                <a:lnTo>
                  <a:pt x="17" y="1283"/>
                </a:lnTo>
                <a:lnTo>
                  <a:pt x="17" y="1261"/>
                </a:lnTo>
                <a:lnTo>
                  <a:pt x="17" y="1261"/>
                </a:lnTo>
                <a:lnTo>
                  <a:pt x="11" y="1245"/>
                </a:lnTo>
                <a:lnTo>
                  <a:pt x="11" y="1224"/>
                </a:lnTo>
                <a:lnTo>
                  <a:pt x="11" y="1224"/>
                </a:lnTo>
                <a:lnTo>
                  <a:pt x="6" y="1202"/>
                </a:lnTo>
                <a:lnTo>
                  <a:pt x="6" y="1186"/>
                </a:lnTo>
                <a:lnTo>
                  <a:pt x="6" y="1186"/>
                </a:lnTo>
                <a:lnTo>
                  <a:pt x="0" y="1165"/>
                </a:lnTo>
                <a:lnTo>
                  <a:pt x="0" y="1143"/>
                </a:lnTo>
                <a:lnTo>
                  <a:pt x="0" y="1143"/>
                </a:lnTo>
                <a:lnTo>
                  <a:pt x="0" y="1127"/>
                </a:lnTo>
                <a:lnTo>
                  <a:pt x="0" y="1106"/>
                </a:lnTo>
                <a:lnTo>
                  <a:pt x="0" y="1106"/>
                </a:lnTo>
                <a:lnTo>
                  <a:pt x="0" y="1084"/>
                </a:lnTo>
                <a:lnTo>
                  <a:pt x="0" y="1068"/>
                </a:lnTo>
                <a:lnTo>
                  <a:pt x="0" y="1068"/>
                </a:lnTo>
                <a:lnTo>
                  <a:pt x="0" y="1047"/>
                </a:lnTo>
                <a:lnTo>
                  <a:pt x="0" y="1025"/>
                </a:lnTo>
                <a:lnTo>
                  <a:pt x="0" y="1025"/>
                </a:lnTo>
                <a:lnTo>
                  <a:pt x="0" y="1009"/>
                </a:lnTo>
                <a:lnTo>
                  <a:pt x="6" y="988"/>
                </a:lnTo>
                <a:lnTo>
                  <a:pt x="6" y="988"/>
                </a:lnTo>
                <a:lnTo>
                  <a:pt x="6" y="966"/>
                </a:lnTo>
                <a:lnTo>
                  <a:pt x="11" y="950"/>
                </a:lnTo>
                <a:lnTo>
                  <a:pt x="11" y="950"/>
                </a:lnTo>
                <a:lnTo>
                  <a:pt x="11" y="929"/>
                </a:lnTo>
                <a:lnTo>
                  <a:pt x="17" y="907"/>
                </a:lnTo>
                <a:lnTo>
                  <a:pt x="17" y="907"/>
                </a:lnTo>
                <a:lnTo>
                  <a:pt x="17" y="891"/>
                </a:lnTo>
                <a:lnTo>
                  <a:pt x="22" y="870"/>
                </a:lnTo>
                <a:lnTo>
                  <a:pt x="22" y="870"/>
                </a:lnTo>
                <a:lnTo>
                  <a:pt x="27" y="848"/>
                </a:lnTo>
                <a:lnTo>
                  <a:pt x="33" y="832"/>
                </a:lnTo>
                <a:lnTo>
                  <a:pt x="33" y="832"/>
                </a:lnTo>
                <a:lnTo>
                  <a:pt x="38" y="811"/>
                </a:lnTo>
                <a:lnTo>
                  <a:pt x="43" y="794"/>
                </a:lnTo>
                <a:lnTo>
                  <a:pt x="43" y="794"/>
                </a:lnTo>
                <a:lnTo>
                  <a:pt x="49" y="773"/>
                </a:lnTo>
                <a:lnTo>
                  <a:pt x="54" y="757"/>
                </a:lnTo>
                <a:lnTo>
                  <a:pt x="54" y="757"/>
                </a:lnTo>
                <a:lnTo>
                  <a:pt x="65" y="735"/>
                </a:lnTo>
                <a:lnTo>
                  <a:pt x="70" y="719"/>
                </a:lnTo>
                <a:lnTo>
                  <a:pt x="70" y="719"/>
                </a:lnTo>
                <a:lnTo>
                  <a:pt x="76" y="698"/>
                </a:lnTo>
                <a:lnTo>
                  <a:pt x="86" y="682"/>
                </a:lnTo>
                <a:lnTo>
                  <a:pt x="86" y="682"/>
                </a:lnTo>
                <a:lnTo>
                  <a:pt x="92" y="660"/>
                </a:lnTo>
                <a:lnTo>
                  <a:pt x="103" y="644"/>
                </a:lnTo>
                <a:lnTo>
                  <a:pt x="103" y="644"/>
                </a:lnTo>
                <a:lnTo>
                  <a:pt x="113" y="628"/>
                </a:lnTo>
                <a:lnTo>
                  <a:pt x="119" y="607"/>
                </a:lnTo>
                <a:lnTo>
                  <a:pt x="119" y="607"/>
                </a:lnTo>
                <a:lnTo>
                  <a:pt x="129" y="591"/>
                </a:lnTo>
                <a:lnTo>
                  <a:pt x="140" y="574"/>
                </a:lnTo>
                <a:lnTo>
                  <a:pt x="140" y="574"/>
                </a:lnTo>
                <a:lnTo>
                  <a:pt x="151" y="553"/>
                </a:lnTo>
                <a:lnTo>
                  <a:pt x="162" y="537"/>
                </a:lnTo>
                <a:lnTo>
                  <a:pt x="162" y="537"/>
                </a:lnTo>
                <a:lnTo>
                  <a:pt x="172" y="521"/>
                </a:lnTo>
                <a:lnTo>
                  <a:pt x="183" y="505"/>
                </a:lnTo>
                <a:lnTo>
                  <a:pt x="183" y="505"/>
                </a:lnTo>
                <a:lnTo>
                  <a:pt x="199" y="489"/>
                </a:lnTo>
                <a:lnTo>
                  <a:pt x="210" y="472"/>
                </a:lnTo>
                <a:lnTo>
                  <a:pt x="210" y="472"/>
                </a:lnTo>
                <a:lnTo>
                  <a:pt x="221" y="456"/>
                </a:lnTo>
                <a:lnTo>
                  <a:pt x="237" y="440"/>
                </a:lnTo>
                <a:lnTo>
                  <a:pt x="237" y="440"/>
                </a:lnTo>
                <a:lnTo>
                  <a:pt x="248" y="424"/>
                </a:lnTo>
                <a:lnTo>
                  <a:pt x="264" y="408"/>
                </a:lnTo>
                <a:lnTo>
                  <a:pt x="264" y="408"/>
                </a:lnTo>
                <a:lnTo>
                  <a:pt x="274" y="392"/>
                </a:lnTo>
                <a:lnTo>
                  <a:pt x="291" y="376"/>
                </a:lnTo>
                <a:lnTo>
                  <a:pt x="291" y="376"/>
                </a:lnTo>
                <a:lnTo>
                  <a:pt x="301" y="360"/>
                </a:lnTo>
                <a:lnTo>
                  <a:pt x="317" y="344"/>
                </a:lnTo>
                <a:lnTo>
                  <a:pt x="317" y="344"/>
                </a:lnTo>
                <a:lnTo>
                  <a:pt x="334" y="328"/>
                </a:lnTo>
                <a:lnTo>
                  <a:pt x="350" y="317"/>
                </a:lnTo>
                <a:lnTo>
                  <a:pt x="350" y="317"/>
                </a:lnTo>
                <a:lnTo>
                  <a:pt x="366" y="301"/>
                </a:lnTo>
                <a:lnTo>
                  <a:pt x="382" y="285"/>
                </a:lnTo>
                <a:lnTo>
                  <a:pt x="382" y="285"/>
                </a:lnTo>
                <a:lnTo>
                  <a:pt x="398" y="274"/>
                </a:lnTo>
                <a:lnTo>
                  <a:pt x="414" y="258"/>
                </a:lnTo>
                <a:lnTo>
                  <a:pt x="414" y="258"/>
                </a:lnTo>
                <a:lnTo>
                  <a:pt x="430" y="247"/>
                </a:lnTo>
                <a:lnTo>
                  <a:pt x="446" y="231"/>
                </a:lnTo>
                <a:lnTo>
                  <a:pt x="446" y="231"/>
                </a:lnTo>
                <a:lnTo>
                  <a:pt x="462" y="220"/>
                </a:lnTo>
                <a:lnTo>
                  <a:pt x="484" y="209"/>
                </a:lnTo>
                <a:lnTo>
                  <a:pt x="484" y="209"/>
                </a:lnTo>
                <a:lnTo>
                  <a:pt x="500" y="193"/>
                </a:lnTo>
                <a:lnTo>
                  <a:pt x="516" y="183"/>
                </a:lnTo>
                <a:lnTo>
                  <a:pt x="516" y="183"/>
                </a:lnTo>
                <a:lnTo>
                  <a:pt x="538" y="172"/>
                </a:lnTo>
                <a:lnTo>
                  <a:pt x="554" y="161"/>
                </a:lnTo>
                <a:lnTo>
                  <a:pt x="554" y="161"/>
                </a:lnTo>
                <a:lnTo>
                  <a:pt x="575" y="150"/>
                </a:lnTo>
                <a:lnTo>
                  <a:pt x="591" y="140"/>
                </a:lnTo>
                <a:lnTo>
                  <a:pt x="591" y="140"/>
                </a:lnTo>
                <a:lnTo>
                  <a:pt x="613" y="129"/>
                </a:lnTo>
                <a:lnTo>
                  <a:pt x="629" y="118"/>
                </a:lnTo>
                <a:lnTo>
                  <a:pt x="629" y="118"/>
                </a:lnTo>
                <a:lnTo>
                  <a:pt x="651" y="107"/>
                </a:lnTo>
                <a:lnTo>
                  <a:pt x="672" y="97"/>
                </a:lnTo>
                <a:lnTo>
                  <a:pt x="672" y="97"/>
                </a:lnTo>
                <a:lnTo>
                  <a:pt x="688" y="86"/>
                </a:lnTo>
                <a:lnTo>
                  <a:pt x="710" y="81"/>
                </a:lnTo>
                <a:lnTo>
                  <a:pt x="710" y="81"/>
                </a:lnTo>
                <a:lnTo>
                  <a:pt x="731" y="70"/>
                </a:lnTo>
                <a:lnTo>
                  <a:pt x="753" y="59"/>
                </a:lnTo>
                <a:lnTo>
                  <a:pt x="753" y="59"/>
                </a:lnTo>
                <a:lnTo>
                  <a:pt x="774" y="54"/>
                </a:lnTo>
                <a:lnTo>
                  <a:pt x="790" y="43"/>
                </a:lnTo>
                <a:lnTo>
                  <a:pt x="790" y="43"/>
                </a:lnTo>
                <a:lnTo>
                  <a:pt x="812" y="38"/>
                </a:lnTo>
                <a:lnTo>
                  <a:pt x="833" y="32"/>
                </a:lnTo>
                <a:lnTo>
                  <a:pt x="833" y="32"/>
                </a:lnTo>
                <a:lnTo>
                  <a:pt x="855" y="22"/>
                </a:lnTo>
                <a:lnTo>
                  <a:pt x="876" y="16"/>
                </a:lnTo>
                <a:lnTo>
                  <a:pt x="876" y="16"/>
                </a:lnTo>
                <a:lnTo>
                  <a:pt x="898" y="11"/>
                </a:lnTo>
                <a:lnTo>
                  <a:pt x="919" y="5"/>
                </a:lnTo>
                <a:lnTo>
                  <a:pt x="919" y="5"/>
                </a:lnTo>
                <a:lnTo>
                  <a:pt x="941" y="0"/>
                </a:lnTo>
                <a:lnTo>
                  <a:pt x="1301" y="1084"/>
                </a:lnTo>
                <a:lnTo>
                  <a:pt x="92" y="1508"/>
                </a:lnTo>
                <a:close/>
              </a:path>
            </a:pathLst>
          </a:custGeom>
          <a:solidFill>
            <a:srgbClr val="FFFF99"/>
          </a:solidFill>
          <a:ln w="25400">
            <a:solidFill>
              <a:srgbClr val="90713A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7" name="Freeform 19"/>
          <p:cNvSpPr>
            <a:spLocks/>
          </p:cNvSpPr>
          <p:nvPr/>
        </p:nvSpPr>
        <p:spPr bwMode="auto">
          <a:xfrm>
            <a:off x="2636838" y="4235450"/>
            <a:ext cx="1773237" cy="1295400"/>
          </a:xfrm>
          <a:custGeom>
            <a:avLst/>
            <a:gdLst/>
            <a:ahLst/>
            <a:cxnLst>
              <a:cxn ang="0">
                <a:pos x="1074" y="703"/>
              </a:cxn>
              <a:cxn ang="0">
                <a:pos x="1004" y="693"/>
              </a:cxn>
              <a:cxn ang="0">
                <a:pos x="961" y="687"/>
              </a:cxn>
              <a:cxn ang="0">
                <a:pos x="897" y="671"/>
              </a:cxn>
              <a:cxn ang="0">
                <a:pos x="827" y="661"/>
              </a:cxn>
              <a:cxn ang="0">
                <a:pos x="784" y="644"/>
              </a:cxn>
              <a:cxn ang="0">
                <a:pos x="720" y="623"/>
              </a:cxn>
              <a:cxn ang="0">
                <a:pos x="661" y="602"/>
              </a:cxn>
              <a:cxn ang="0">
                <a:pos x="618" y="585"/>
              </a:cxn>
              <a:cxn ang="0">
                <a:pos x="559" y="559"/>
              </a:cxn>
              <a:cxn ang="0">
                <a:pos x="499" y="526"/>
              </a:cxn>
              <a:cxn ang="0">
                <a:pos x="462" y="505"/>
              </a:cxn>
              <a:cxn ang="0">
                <a:pos x="408" y="467"/>
              </a:cxn>
              <a:cxn ang="0">
                <a:pos x="354" y="430"/>
              </a:cxn>
              <a:cxn ang="0">
                <a:pos x="322" y="403"/>
              </a:cxn>
              <a:cxn ang="0">
                <a:pos x="274" y="360"/>
              </a:cxn>
              <a:cxn ang="0">
                <a:pos x="225" y="317"/>
              </a:cxn>
              <a:cxn ang="0">
                <a:pos x="199" y="290"/>
              </a:cxn>
              <a:cxn ang="0">
                <a:pos x="156" y="242"/>
              </a:cxn>
              <a:cxn ang="0">
                <a:pos x="118" y="194"/>
              </a:cxn>
              <a:cxn ang="0">
                <a:pos x="91" y="161"/>
              </a:cxn>
              <a:cxn ang="0">
                <a:pos x="59" y="108"/>
              </a:cxn>
              <a:cxn ang="0">
                <a:pos x="27" y="54"/>
              </a:cxn>
              <a:cxn ang="0">
                <a:pos x="11" y="16"/>
              </a:cxn>
              <a:cxn ang="0">
                <a:pos x="11" y="129"/>
              </a:cxn>
              <a:cxn ang="0">
                <a:pos x="37" y="188"/>
              </a:cxn>
              <a:cxn ang="0">
                <a:pos x="70" y="237"/>
              </a:cxn>
              <a:cxn ang="0">
                <a:pos x="91" y="274"/>
              </a:cxn>
              <a:cxn ang="0">
                <a:pos x="129" y="322"/>
              </a:cxn>
              <a:cxn ang="0">
                <a:pos x="172" y="371"/>
              </a:cxn>
              <a:cxn ang="0">
                <a:pos x="199" y="403"/>
              </a:cxn>
              <a:cxn ang="0">
                <a:pos x="242" y="446"/>
              </a:cxn>
              <a:cxn ang="0">
                <a:pos x="290" y="489"/>
              </a:cxn>
              <a:cxn ang="0">
                <a:pos x="322" y="516"/>
              </a:cxn>
              <a:cxn ang="0">
                <a:pos x="370" y="559"/>
              </a:cxn>
              <a:cxn ang="0">
                <a:pos x="424" y="591"/>
              </a:cxn>
              <a:cxn ang="0">
                <a:pos x="462" y="618"/>
              </a:cxn>
              <a:cxn ang="0">
                <a:pos x="521" y="650"/>
              </a:cxn>
              <a:cxn ang="0">
                <a:pos x="580" y="677"/>
              </a:cxn>
              <a:cxn ang="0">
                <a:pos x="618" y="698"/>
              </a:cxn>
              <a:cxn ang="0">
                <a:pos x="682" y="725"/>
              </a:cxn>
              <a:cxn ang="0">
                <a:pos x="741" y="746"/>
              </a:cxn>
              <a:cxn ang="0">
                <a:pos x="784" y="757"/>
              </a:cxn>
              <a:cxn ang="0">
                <a:pos x="849" y="779"/>
              </a:cxn>
              <a:cxn ang="0">
                <a:pos x="918" y="789"/>
              </a:cxn>
              <a:cxn ang="0">
                <a:pos x="961" y="800"/>
              </a:cxn>
              <a:cxn ang="0">
                <a:pos x="1031" y="811"/>
              </a:cxn>
              <a:cxn ang="0">
                <a:pos x="1096" y="816"/>
              </a:cxn>
            </a:cxnLst>
            <a:rect l="0" t="0" r="r" b="b"/>
            <a:pathLst>
              <a:path w="1117" h="816">
                <a:moveTo>
                  <a:pt x="1117" y="703"/>
                </a:moveTo>
                <a:lnTo>
                  <a:pt x="1096" y="703"/>
                </a:lnTo>
                <a:lnTo>
                  <a:pt x="1096" y="703"/>
                </a:lnTo>
                <a:lnTo>
                  <a:pt x="1074" y="703"/>
                </a:lnTo>
                <a:lnTo>
                  <a:pt x="1053" y="698"/>
                </a:lnTo>
                <a:lnTo>
                  <a:pt x="1053" y="698"/>
                </a:lnTo>
                <a:lnTo>
                  <a:pt x="1031" y="698"/>
                </a:lnTo>
                <a:lnTo>
                  <a:pt x="1004" y="693"/>
                </a:lnTo>
                <a:lnTo>
                  <a:pt x="1004" y="693"/>
                </a:lnTo>
                <a:lnTo>
                  <a:pt x="983" y="693"/>
                </a:lnTo>
                <a:lnTo>
                  <a:pt x="961" y="687"/>
                </a:lnTo>
                <a:lnTo>
                  <a:pt x="961" y="687"/>
                </a:lnTo>
                <a:lnTo>
                  <a:pt x="940" y="682"/>
                </a:lnTo>
                <a:lnTo>
                  <a:pt x="918" y="677"/>
                </a:lnTo>
                <a:lnTo>
                  <a:pt x="918" y="677"/>
                </a:lnTo>
                <a:lnTo>
                  <a:pt x="897" y="671"/>
                </a:lnTo>
                <a:lnTo>
                  <a:pt x="870" y="671"/>
                </a:lnTo>
                <a:lnTo>
                  <a:pt x="870" y="671"/>
                </a:lnTo>
                <a:lnTo>
                  <a:pt x="849" y="666"/>
                </a:lnTo>
                <a:lnTo>
                  <a:pt x="827" y="661"/>
                </a:lnTo>
                <a:lnTo>
                  <a:pt x="827" y="661"/>
                </a:lnTo>
                <a:lnTo>
                  <a:pt x="806" y="650"/>
                </a:lnTo>
                <a:lnTo>
                  <a:pt x="784" y="644"/>
                </a:lnTo>
                <a:lnTo>
                  <a:pt x="784" y="644"/>
                </a:lnTo>
                <a:lnTo>
                  <a:pt x="763" y="639"/>
                </a:lnTo>
                <a:lnTo>
                  <a:pt x="741" y="634"/>
                </a:lnTo>
                <a:lnTo>
                  <a:pt x="741" y="634"/>
                </a:lnTo>
                <a:lnTo>
                  <a:pt x="720" y="623"/>
                </a:lnTo>
                <a:lnTo>
                  <a:pt x="698" y="618"/>
                </a:lnTo>
                <a:lnTo>
                  <a:pt x="698" y="618"/>
                </a:lnTo>
                <a:lnTo>
                  <a:pt x="682" y="612"/>
                </a:lnTo>
                <a:lnTo>
                  <a:pt x="661" y="602"/>
                </a:lnTo>
                <a:lnTo>
                  <a:pt x="661" y="602"/>
                </a:lnTo>
                <a:lnTo>
                  <a:pt x="639" y="591"/>
                </a:lnTo>
                <a:lnTo>
                  <a:pt x="618" y="585"/>
                </a:lnTo>
                <a:lnTo>
                  <a:pt x="618" y="585"/>
                </a:lnTo>
                <a:lnTo>
                  <a:pt x="596" y="575"/>
                </a:lnTo>
                <a:lnTo>
                  <a:pt x="580" y="564"/>
                </a:lnTo>
                <a:lnTo>
                  <a:pt x="580" y="564"/>
                </a:lnTo>
                <a:lnTo>
                  <a:pt x="559" y="559"/>
                </a:lnTo>
                <a:lnTo>
                  <a:pt x="537" y="548"/>
                </a:lnTo>
                <a:lnTo>
                  <a:pt x="537" y="548"/>
                </a:lnTo>
                <a:lnTo>
                  <a:pt x="521" y="537"/>
                </a:lnTo>
                <a:lnTo>
                  <a:pt x="499" y="526"/>
                </a:lnTo>
                <a:lnTo>
                  <a:pt x="499" y="526"/>
                </a:lnTo>
                <a:lnTo>
                  <a:pt x="483" y="516"/>
                </a:lnTo>
                <a:lnTo>
                  <a:pt x="462" y="505"/>
                </a:lnTo>
                <a:lnTo>
                  <a:pt x="462" y="505"/>
                </a:lnTo>
                <a:lnTo>
                  <a:pt x="446" y="494"/>
                </a:lnTo>
                <a:lnTo>
                  <a:pt x="424" y="478"/>
                </a:lnTo>
                <a:lnTo>
                  <a:pt x="424" y="478"/>
                </a:lnTo>
                <a:lnTo>
                  <a:pt x="408" y="467"/>
                </a:lnTo>
                <a:lnTo>
                  <a:pt x="392" y="457"/>
                </a:lnTo>
                <a:lnTo>
                  <a:pt x="392" y="457"/>
                </a:lnTo>
                <a:lnTo>
                  <a:pt x="370" y="446"/>
                </a:lnTo>
                <a:lnTo>
                  <a:pt x="354" y="430"/>
                </a:lnTo>
                <a:lnTo>
                  <a:pt x="354" y="430"/>
                </a:lnTo>
                <a:lnTo>
                  <a:pt x="338" y="419"/>
                </a:lnTo>
                <a:lnTo>
                  <a:pt x="322" y="403"/>
                </a:lnTo>
                <a:lnTo>
                  <a:pt x="322" y="403"/>
                </a:lnTo>
                <a:lnTo>
                  <a:pt x="306" y="392"/>
                </a:lnTo>
                <a:lnTo>
                  <a:pt x="290" y="376"/>
                </a:lnTo>
                <a:lnTo>
                  <a:pt x="290" y="376"/>
                </a:lnTo>
                <a:lnTo>
                  <a:pt x="274" y="360"/>
                </a:lnTo>
                <a:lnTo>
                  <a:pt x="258" y="349"/>
                </a:lnTo>
                <a:lnTo>
                  <a:pt x="258" y="349"/>
                </a:lnTo>
                <a:lnTo>
                  <a:pt x="242" y="333"/>
                </a:lnTo>
                <a:lnTo>
                  <a:pt x="225" y="317"/>
                </a:lnTo>
                <a:lnTo>
                  <a:pt x="225" y="317"/>
                </a:lnTo>
                <a:lnTo>
                  <a:pt x="209" y="306"/>
                </a:lnTo>
                <a:lnTo>
                  <a:pt x="199" y="290"/>
                </a:lnTo>
                <a:lnTo>
                  <a:pt x="199" y="290"/>
                </a:lnTo>
                <a:lnTo>
                  <a:pt x="182" y="274"/>
                </a:lnTo>
                <a:lnTo>
                  <a:pt x="172" y="258"/>
                </a:lnTo>
                <a:lnTo>
                  <a:pt x="172" y="258"/>
                </a:lnTo>
                <a:lnTo>
                  <a:pt x="156" y="242"/>
                </a:lnTo>
                <a:lnTo>
                  <a:pt x="145" y="226"/>
                </a:lnTo>
                <a:lnTo>
                  <a:pt x="145" y="226"/>
                </a:lnTo>
                <a:lnTo>
                  <a:pt x="129" y="210"/>
                </a:lnTo>
                <a:lnTo>
                  <a:pt x="118" y="194"/>
                </a:lnTo>
                <a:lnTo>
                  <a:pt x="118" y="194"/>
                </a:lnTo>
                <a:lnTo>
                  <a:pt x="107" y="177"/>
                </a:lnTo>
                <a:lnTo>
                  <a:pt x="91" y="161"/>
                </a:lnTo>
                <a:lnTo>
                  <a:pt x="91" y="161"/>
                </a:lnTo>
                <a:lnTo>
                  <a:pt x="80" y="145"/>
                </a:lnTo>
                <a:lnTo>
                  <a:pt x="70" y="124"/>
                </a:lnTo>
                <a:lnTo>
                  <a:pt x="70" y="124"/>
                </a:lnTo>
                <a:lnTo>
                  <a:pt x="59" y="108"/>
                </a:lnTo>
                <a:lnTo>
                  <a:pt x="48" y="92"/>
                </a:lnTo>
                <a:lnTo>
                  <a:pt x="48" y="92"/>
                </a:lnTo>
                <a:lnTo>
                  <a:pt x="37" y="76"/>
                </a:lnTo>
                <a:lnTo>
                  <a:pt x="27" y="54"/>
                </a:lnTo>
                <a:lnTo>
                  <a:pt x="27" y="54"/>
                </a:lnTo>
                <a:lnTo>
                  <a:pt x="21" y="38"/>
                </a:lnTo>
                <a:lnTo>
                  <a:pt x="11" y="16"/>
                </a:lnTo>
                <a:lnTo>
                  <a:pt x="11" y="16"/>
                </a:lnTo>
                <a:lnTo>
                  <a:pt x="0" y="0"/>
                </a:lnTo>
                <a:lnTo>
                  <a:pt x="0" y="113"/>
                </a:lnTo>
                <a:lnTo>
                  <a:pt x="11" y="129"/>
                </a:lnTo>
                <a:lnTo>
                  <a:pt x="11" y="129"/>
                </a:lnTo>
                <a:lnTo>
                  <a:pt x="21" y="151"/>
                </a:lnTo>
                <a:lnTo>
                  <a:pt x="27" y="167"/>
                </a:lnTo>
                <a:lnTo>
                  <a:pt x="27" y="167"/>
                </a:lnTo>
                <a:lnTo>
                  <a:pt x="37" y="188"/>
                </a:lnTo>
                <a:lnTo>
                  <a:pt x="48" y="204"/>
                </a:lnTo>
                <a:lnTo>
                  <a:pt x="48" y="204"/>
                </a:lnTo>
                <a:lnTo>
                  <a:pt x="59" y="220"/>
                </a:lnTo>
                <a:lnTo>
                  <a:pt x="70" y="237"/>
                </a:lnTo>
                <a:lnTo>
                  <a:pt x="70" y="237"/>
                </a:lnTo>
                <a:lnTo>
                  <a:pt x="80" y="258"/>
                </a:lnTo>
                <a:lnTo>
                  <a:pt x="91" y="274"/>
                </a:lnTo>
                <a:lnTo>
                  <a:pt x="91" y="274"/>
                </a:lnTo>
                <a:lnTo>
                  <a:pt x="107" y="290"/>
                </a:lnTo>
                <a:lnTo>
                  <a:pt x="118" y="306"/>
                </a:lnTo>
                <a:lnTo>
                  <a:pt x="118" y="306"/>
                </a:lnTo>
                <a:lnTo>
                  <a:pt x="129" y="322"/>
                </a:lnTo>
                <a:lnTo>
                  <a:pt x="145" y="339"/>
                </a:lnTo>
                <a:lnTo>
                  <a:pt x="145" y="339"/>
                </a:lnTo>
                <a:lnTo>
                  <a:pt x="156" y="355"/>
                </a:lnTo>
                <a:lnTo>
                  <a:pt x="172" y="371"/>
                </a:lnTo>
                <a:lnTo>
                  <a:pt x="172" y="371"/>
                </a:lnTo>
                <a:lnTo>
                  <a:pt x="182" y="387"/>
                </a:lnTo>
                <a:lnTo>
                  <a:pt x="199" y="403"/>
                </a:lnTo>
                <a:lnTo>
                  <a:pt x="199" y="403"/>
                </a:lnTo>
                <a:lnTo>
                  <a:pt x="209" y="419"/>
                </a:lnTo>
                <a:lnTo>
                  <a:pt x="225" y="430"/>
                </a:lnTo>
                <a:lnTo>
                  <a:pt x="225" y="430"/>
                </a:lnTo>
                <a:lnTo>
                  <a:pt x="242" y="446"/>
                </a:lnTo>
                <a:lnTo>
                  <a:pt x="258" y="462"/>
                </a:lnTo>
                <a:lnTo>
                  <a:pt x="258" y="462"/>
                </a:lnTo>
                <a:lnTo>
                  <a:pt x="274" y="473"/>
                </a:lnTo>
                <a:lnTo>
                  <a:pt x="290" y="489"/>
                </a:lnTo>
                <a:lnTo>
                  <a:pt x="290" y="489"/>
                </a:lnTo>
                <a:lnTo>
                  <a:pt x="306" y="505"/>
                </a:lnTo>
                <a:lnTo>
                  <a:pt x="322" y="516"/>
                </a:lnTo>
                <a:lnTo>
                  <a:pt x="322" y="516"/>
                </a:lnTo>
                <a:lnTo>
                  <a:pt x="338" y="532"/>
                </a:lnTo>
                <a:lnTo>
                  <a:pt x="354" y="542"/>
                </a:lnTo>
                <a:lnTo>
                  <a:pt x="354" y="542"/>
                </a:lnTo>
                <a:lnTo>
                  <a:pt x="370" y="559"/>
                </a:lnTo>
                <a:lnTo>
                  <a:pt x="392" y="569"/>
                </a:lnTo>
                <a:lnTo>
                  <a:pt x="392" y="569"/>
                </a:lnTo>
                <a:lnTo>
                  <a:pt x="408" y="580"/>
                </a:lnTo>
                <a:lnTo>
                  <a:pt x="424" y="591"/>
                </a:lnTo>
                <a:lnTo>
                  <a:pt x="424" y="591"/>
                </a:lnTo>
                <a:lnTo>
                  <a:pt x="446" y="607"/>
                </a:lnTo>
                <a:lnTo>
                  <a:pt x="462" y="618"/>
                </a:lnTo>
                <a:lnTo>
                  <a:pt x="462" y="618"/>
                </a:lnTo>
                <a:lnTo>
                  <a:pt x="483" y="628"/>
                </a:lnTo>
                <a:lnTo>
                  <a:pt x="499" y="639"/>
                </a:lnTo>
                <a:lnTo>
                  <a:pt x="499" y="639"/>
                </a:lnTo>
                <a:lnTo>
                  <a:pt x="521" y="650"/>
                </a:lnTo>
                <a:lnTo>
                  <a:pt x="537" y="661"/>
                </a:lnTo>
                <a:lnTo>
                  <a:pt x="537" y="661"/>
                </a:lnTo>
                <a:lnTo>
                  <a:pt x="559" y="671"/>
                </a:lnTo>
                <a:lnTo>
                  <a:pt x="580" y="677"/>
                </a:lnTo>
                <a:lnTo>
                  <a:pt x="580" y="677"/>
                </a:lnTo>
                <a:lnTo>
                  <a:pt x="596" y="687"/>
                </a:lnTo>
                <a:lnTo>
                  <a:pt x="618" y="698"/>
                </a:lnTo>
                <a:lnTo>
                  <a:pt x="618" y="698"/>
                </a:lnTo>
                <a:lnTo>
                  <a:pt x="639" y="703"/>
                </a:lnTo>
                <a:lnTo>
                  <a:pt x="661" y="714"/>
                </a:lnTo>
                <a:lnTo>
                  <a:pt x="661" y="714"/>
                </a:lnTo>
                <a:lnTo>
                  <a:pt x="682" y="725"/>
                </a:lnTo>
                <a:lnTo>
                  <a:pt x="698" y="730"/>
                </a:lnTo>
                <a:lnTo>
                  <a:pt x="698" y="730"/>
                </a:lnTo>
                <a:lnTo>
                  <a:pt x="720" y="736"/>
                </a:lnTo>
                <a:lnTo>
                  <a:pt x="741" y="746"/>
                </a:lnTo>
                <a:lnTo>
                  <a:pt x="741" y="746"/>
                </a:lnTo>
                <a:lnTo>
                  <a:pt x="763" y="752"/>
                </a:lnTo>
                <a:lnTo>
                  <a:pt x="784" y="757"/>
                </a:lnTo>
                <a:lnTo>
                  <a:pt x="784" y="757"/>
                </a:lnTo>
                <a:lnTo>
                  <a:pt x="806" y="763"/>
                </a:lnTo>
                <a:lnTo>
                  <a:pt x="827" y="773"/>
                </a:lnTo>
                <a:lnTo>
                  <a:pt x="827" y="773"/>
                </a:lnTo>
                <a:lnTo>
                  <a:pt x="849" y="779"/>
                </a:lnTo>
                <a:lnTo>
                  <a:pt x="870" y="784"/>
                </a:lnTo>
                <a:lnTo>
                  <a:pt x="870" y="784"/>
                </a:lnTo>
                <a:lnTo>
                  <a:pt x="897" y="784"/>
                </a:lnTo>
                <a:lnTo>
                  <a:pt x="918" y="789"/>
                </a:lnTo>
                <a:lnTo>
                  <a:pt x="918" y="789"/>
                </a:lnTo>
                <a:lnTo>
                  <a:pt x="940" y="795"/>
                </a:lnTo>
                <a:lnTo>
                  <a:pt x="961" y="800"/>
                </a:lnTo>
                <a:lnTo>
                  <a:pt x="961" y="800"/>
                </a:lnTo>
                <a:lnTo>
                  <a:pt x="983" y="805"/>
                </a:lnTo>
                <a:lnTo>
                  <a:pt x="1004" y="805"/>
                </a:lnTo>
                <a:lnTo>
                  <a:pt x="1004" y="805"/>
                </a:lnTo>
                <a:lnTo>
                  <a:pt x="1031" y="811"/>
                </a:lnTo>
                <a:lnTo>
                  <a:pt x="1053" y="811"/>
                </a:lnTo>
                <a:lnTo>
                  <a:pt x="1053" y="811"/>
                </a:lnTo>
                <a:lnTo>
                  <a:pt x="1074" y="816"/>
                </a:lnTo>
                <a:lnTo>
                  <a:pt x="1096" y="816"/>
                </a:lnTo>
                <a:lnTo>
                  <a:pt x="1096" y="816"/>
                </a:lnTo>
                <a:lnTo>
                  <a:pt x="1117" y="816"/>
                </a:lnTo>
                <a:lnTo>
                  <a:pt x="1117" y="703"/>
                </a:lnTo>
                <a:close/>
              </a:path>
            </a:pathLst>
          </a:custGeom>
          <a:solidFill>
            <a:srgbClr val="668066"/>
          </a:solidFill>
          <a:ln w="2540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8" name="Freeform 20"/>
          <p:cNvSpPr>
            <a:spLocks/>
          </p:cNvSpPr>
          <p:nvPr/>
        </p:nvSpPr>
        <p:spPr bwMode="auto">
          <a:xfrm>
            <a:off x="4410075" y="3562350"/>
            <a:ext cx="146050" cy="1968500"/>
          </a:xfrm>
          <a:custGeom>
            <a:avLst/>
            <a:gdLst/>
            <a:ahLst/>
            <a:cxnLst>
              <a:cxn ang="0">
                <a:pos x="92" y="0"/>
              </a:cxn>
              <a:cxn ang="0">
                <a:pos x="0" y="1127"/>
              </a:cxn>
              <a:cxn ang="0">
                <a:pos x="0" y="1240"/>
              </a:cxn>
              <a:cxn ang="0">
                <a:pos x="92" y="113"/>
              </a:cxn>
              <a:cxn ang="0">
                <a:pos x="92" y="0"/>
              </a:cxn>
            </a:cxnLst>
            <a:rect l="0" t="0" r="r" b="b"/>
            <a:pathLst>
              <a:path w="92" h="1240">
                <a:moveTo>
                  <a:pt x="92" y="0"/>
                </a:moveTo>
                <a:lnTo>
                  <a:pt x="0" y="1127"/>
                </a:lnTo>
                <a:lnTo>
                  <a:pt x="0" y="1240"/>
                </a:lnTo>
                <a:lnTo>
                  <a:pt x="92" y="113"/>
                </a:lnTo>
                <a:lnTo>
                  <a:pt x="92" y="0"/>
                </a:lnTo>
                <a:close/>
              </a:path>
            </a:pathLst>
          </a:custGeom>
          <a:solidFill>
            <a:srgbClr val="668066"/>
          </a:solidFill>
          <a:ln w="2540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09" name="Freeform 21"/>
          <p:cNvSpPr>
            <a:spLocks/>
          </p:cNvSpPr>
          <p:nvPr/>
        </p:nvSpPr>
        <p:spPr bwMode="auto">
          <a:xfrm>
            <a:off x="2636838" y="3562350"/>
            <a:ext cx="1919287" cy="1789113"/>
          </a:xfrm>
          <a:custGeom>
            <a:avLst/>
            <a:gdLst/>
            <a:ahLst/>
            <a:cxnLst>
              <a:cxn ang="0">
                <a:pos x="1096" y="1127"/>
              </a:cxn>
              <a:cxn ang="0">
                <a:pos x="1074" y="1127"/>
              </a:cxn>
              <a:cxn ang="0">
                <a:pos x="1053" y="1122"/>
              </a:cxn>
              <a:cxn ang="0">
                <a:pos x="1004" y="1117"/>
              </a:cxn>
              <a:cxn ang="0">
                <a:pos x="983" y="1117"/>
              </a:cxn>
              <a:cxn ang="0">
                <a:pos x="961" y="1111"/>
              </a:cxn>
              <a:cxn ang="0">
                <a:pos x="918" y="1101"/>
              </a:cxn>
              <a:cxn ang="0">
                <a:pos x="897" y="1095"/>
              </a:cxn>
              <a:cxn ang="0">
                <a:pos x="870" y="1095"/>
              </a:cxn>
              <a:cxn ang="0">
                <a:pos x="827" y="1085"/>
              </a:cxn>
              <a:cxn ang="0">
                <a:pos x="806" y="1074"/>
              </a:cxn>
              <a:cxn ang="0">
                <a:pos x="784" y="1068"/>
              </a:cxn>
              <a:cxn ang="0">
                <a:pos x="741" y="1058"/>
              </a:cxn>
              <a:cxn ang="0">
                <a:pos x="720" y="1047"/>
              </a:cxn>
              <a:cxn ang="0">
                <a:pos x="698" y="1042"/>
              </a:cxn>
              <a:cxn ang="0">
                <a:pos x="661" y="1026"/>
              </a:cxn>
              <a:cxn ang="0">
                <a:pos x="639" y="1015"/>
              </a:cxn>
              <a:cxn ang="0">
                <a:pos x="618" y="1009"/>
              </a:cxn>
              <a:cxn ang="0">
                <a:pos x="580" y="988"/>
              </a:cxn>
              <a:cxn ang="0">
                <a:pos x="559" y="983"/>
              </a:cxn>
              <a:cxn ang="0">
                <a:pos x="537" y="972"/>
              </a:cxn>
              <a:cxn ang="0">
                <a:pos x="499" y="950"/>
              </a:cxn>
              <a:cxn ang="0">
                <a:pos x="483" y="940"/>
              </a:cxn>
              <a:cxn ang="0">
                <a:pos x="462" y="929"/>
              </a:cxn>
              <a:cxn ang="0">
                <a:pos x="424" y="902"/>
              </a:cxn>
              <a:cxn ang="0">
                <a:pos x="408" y="891"/>
              </a:cxn>
              <a:cxn ang="0">
                <a:pos x="392" y="881"/>
              </a:cxn>
              <a:cxn ang="0">
                <a:pos x="354" y="854"/>
              </a:cxn>
              <a:cxn ang="0">
                <a:pos x="338" y="843"/>
              </a:cxn>
              <a:cxn ang="0">
                <a:pos x="322" y="827"/>
              </a:cxn>
              <a:cxn ang="0">
                <a:pos x="290" y="800"/>
              </a:cxn>
              <a:cxn ang="0">
                <a:pos x="274" y="784"/>
              </a:cxn>
              <a:cxn ang="0">
                <a:pos x="258" y="773"/>
              </a:cxn>
              <a:cxn ang="0">
                <a:pos x="225" y="741"/>
              </a:cxn>
              <a:cxn ang="0">
                <a:pos x="209" y="730"/>
              </a:cxn>
              <a:cxn ang="0">
                <a:pos x="199" y="714"/>
              </a:cxn>
              <a:cxn ang="0">
                <a:pos x="172" y="682"/>
              </a:cxn>
              <a:cxn ang="0">
                <a:pos x="156" y="666"/>
              </a:cxn>
              <a:cxn ang="0">
                <a:pos x="145" y="650"/>
              </a:cxn>
              <a:cxn ang="0">
                <a:pos x="118" y="618"/>
              </a:cxn>
              <a:cxn ang="0">
                <a:pos x="107" y="601"/>
              </a:cxn>
              <a:cxn ang="0">
                <a:pos x="91" y="585"/>
              </a:cxn>
              <a:cxn ang="0">
                <a:pos x="70" y="548"/>
              </a:cxn>
              <a:cxn ang="0">
                <a:pos x="59" y="532"/>
              </a:cxn>
              <a:cxn ang="0">
                <a:pos x="48" y="516"/>
              </a:cxn>
              <a:cxn ang="0">
                <a:pos x="27" y="478"/>
              </a:cxn>
              <a:cxn ang="0">
                <a:pos x="21" y="462"/>
              </a:cxn>
              <a:cxn ang="0">
                <a:pos x="11" y="440"/>
              </a:cxn>
              <a:cxn ang="0">
                <a:pos x="1209" y="0"/>
              </a:cxn>
            </a:cxnLst>
            <a:rect l="0" t="0" r="r" b="b"/>
            <a:pathLst>
              <a:path w="1209" h="1127">
                <a:moveTo>
                  <a:pt x="1117" y="1127"/>
                </a:moveTo>
                <a:lnTo>
                  <a:pt x="1096" y="1127"/>
                </a:lnTo>
                <a:lnTo>
                  <a:pt x="1096" y="1127"/>
                </a:lnTo>
                <a:lnTo>
                  <a:pt x="1074" y="1127"/>
                </a:lnTo>
                <a:lnTo>
                  <a:pt x="1053" y="1122"/>
                </a:lnTo>
                <a:lnTo>
                  <a:pt x="1053" y="1122"/>
                </a:lnTo>
                <a:lnTo>
                  <a:pt x="1031" y="1122"/>
                </a:lnTo>
                <a:lnTo>
                  <a:pt x="1004" y="1117"/>
                </a:lnTo>
                <a:lnTo>
                  <a:pt x="1004" y="1117"/>
                </a:lnTo>
                <a:lnTo>
                  <a:pt x="983" y="1117"/>
                </a:lnTo>
                <a:lnTo>
                  <a:pt x="961" y="1111"/>
                </a:lnTo>
                <a:lnTo>
                  <a:pt x="961" y="1111"/>
                </a:lnTo>
                <a:lnTo>
                  <a:pt x="940" y="1106"/>
                </a:lnTo>
                <a:lnTo>
                  <a:pt x="918" y="1101"/>
                </a:lnTo>
                <a:lnTo>
                  <a:pt x="918" y="1101"/>
                </a:lnTo>
                <a:lnTo>
                  <a:pt x="897" y="1095"/>
                </a:lnTo>
                <a:lnTo>
                  <a:pt x="870" y="1095"/>
                </a:lnTo>
                <a:lnTo>
                  <a:pt x="870" y="1095"/>
                </a:lnTo>
                <a:lnTo>
                  <a:pt x="849" y="1090"/>
                </a:lnTo>
                <a:lnTo>
                  <a:pt x="827" y="1085"/>
                </a:lnTo>
                <a:lnTo>
                  <a:pt x="827" y="1085"/>
                </a:lnTo>
                <a:lnTo>
                  <a:pt x="806" y="1074"/>
                </a:lnTo>
                <a:lnTo>
                  <a:pt x="784" y="1068"/>
                </a:lnTo>
                <a:lnTo>
                  <a:pt x="784" y="1068"/>
                </a:lnTo>
                <a:lnTo>
                  <a:pt x="763" y="1063"/>
                </a:lnTo>
                <a:lnTo>
                  <a:pt x="741" y="1058"/>
                </a:lnTo>
                <a:lnTo>
                  <a:pt x="741" y="1058"/>
                </a:lnTo>
                <a:lnTo>
                  <a:pt x="720" y="1047"/>
                </a:lnTo>
                <a:lnTo>
                  <a:pt x="698" y="1042"/>
                </a:lnTo>
                <a:lnTo>
                  <a:pt x="698" y="1042"/>
                </a:lnTo>
                <a:lnTo>
                  <a:pt x="682" y="1036"/>
                </a:lnTo>
                <a:lnTo>
                  <a:pt x="661" y="1026"/>
                </a:lnTo>
                <a:lnTo>
                  <a:pt x="661" y="1026"/>
                </a:lnTo>
                <a:lnTo>
                  <a:pt x="639" y="1015"/>
                </a:lnTo>
                <a:lnTo>
                  <a:pt x="618" y="1009"/>
                </a:lnTo>
                <a:lnTo>
                  <a:pt x="618" y="1009"/>
                </a:lnTo>
                <a:lnTo>
                  <a:pt x="596" y="999"/>
                </a:lnTo>
                <a:lnTo>
                  <a:pt x="580" y="988"/>
                </a:lnTo>
                <a:lnTo>
                  <a:pt x="580" y="988"/>
                </a:lnTo>
                <a:lnTo>
                  <a:pt x="559" y="983"/>
                </a:lnTo>
                <a:lnTo>
                  <a:pt x="537" y="972"/>
                </a:lnTo>
                <a:lnTo>
                  <a:pt x="537" y="972"/>
                </a:lnTo>
                <a:lnTo>
                  <a:pt x="521" y="961"/>
                </a:lnTo>
                <a:lnTo>
                  <a:pt x="499" y="950"/>
                </a:lnTo>
                <a:lnTo>
                  <a:pt x="499" y="950"/>
                </a:lnTo>
                <a:lnTo>
                  <a:pt x="483" y="940"/>
                </a:lnTo>
                <a:lnTo>
                  <a:pt x="462" y="929"/>
                </a:lnTo>
                <a:lnTo>
                  <a:pt x="462" y="929"/>
                </a:lnTo>
                <a:lnTo>
                  <a:pt x="446" y="918"/>
                </a:lnTo>
                <a:lnTo>
                  <a:pt x="424" y="902"/>
                </a:lnTo>
                <a:lnTo>
                  <a:pt x="424" y="902"/>
                </a:lnTo>
                <a:lnTo>
                  <a:pt x="408" y="891"/>
                </a:lnTo>
                <a:lnTo>
                  <a:pt x="392" y="881"/>
                </a:lnTo>
                <a:lnTo>
                  <a:pt x="392" y="881"/>
                </a:lnTo>
                <a:lnTo>
                  <a:pt x="370" y="870"/>
                </a:lnTo>
                <a:lnTo>
                  <a:pt x="354" y="854"/>
                </a:lnTo>
                <a:lnTo>
                  <a:pt x="354" y="854"/>
                </a:lnTo>
                <a:lnTo>
                  <a:pt x="338" y="843"/>
                </a:lnTo>
                <a:lnTo>
                  <a:pt x="322" y="827"/>
                </a:lnTo>
                <a:lnTo>
                  <a:pt x="322" y="827"/>
                </a:lnTo>
                <a:lnTo>
                  <a:pt x="306" y="816"/>
                </a:lnTo>
                <a:lnTo>
                  <a:pt x="290" y="800"/>
                </a:lnTo>
                <a:lnTo>
                  <a:pt x="290" y="800"/>
                </a:lnTo>
                <a:lnTo>
                  <a:pt x="274" y="784"/>
                </a:lnTo>
                <a:lnTo>
                  <a:pt x="258" y="773"/>
                </a:lnTo>
                <a:lnTo>
                  <a:pt x="258" y="773"/>
                </a:lnTo>
                <a:lnTo>
                  <a:pt x="242" y="757"/>
                </a:lnTo>
                <a:lnTo>
                  <a:pt x="225" y="741"/>
                </a:lnTo>
                <a:lnTo>
                  <a:pt x="225" y="741"/>
                </a:lnTo>
                <a:lnTo>
                  <a:pt x="209" y="730"/>
                </a:lnTo>
                <a:lnTo>
                  <a:pt x="199" y="714"/>
                </a:lnTo>
                <a:lnTo>
                  <a:pt x="199" y="714"/>
                </a:lnTo>
                <a:lnTo>
                  <a:pt x="182" y="698"/>
                </a:lnTo>
                <a:lnTo>
                  <a:pt x="172" y="682"/>
                </a:lnTo>
                <a:lnTo>
                  <a:pt x="172" y="682"/>
                </a:lnTo>
                <a:lnTo>
                  <a:pt x="156" y="666"/>
                </a:lnTo>
                <a:lnTo>
                  <a:pt x="145" y="650"/>
                </a:lnTo>
                <a:lnTo>
                  <a:pt x="145" y="650"/>
                </a:lnTo>
                <a:lnTo>
                  <a:pt x="129" y="634"/>
                </a:lnTo>
                <a:lnTo>
                  <a:pt x="118" y="618"/>
                </a:lnTo>
                <a:lnTo>
                  <a:pt x="118" y="618"/>
                </a:lnTo>
                <a:lnTo>
                  <a:pt x="107" y="601"/>
                </a:lnTo>
                <a:lnTo>
                  <a:pt x="91" y="585"/>
                </a:lnTo>
                <a:lnTo>
                  <a:pt x="91" y="585"/>
                </a:lnTo>
                <a:lnTo>
                  <a:pt x="80" y="569"/>
                </a:lnTo>
                <a:lnTo>
                  <a:pt x="70" y="548"/>
                </a:lnTo>
                <a:lnTo>
                  <a:pt x="70" y="548"/>
                </a:lnTo>
                <a:lnTo>
                  <a:pt x="59" y="532"/>
                </a:lnTo>
                <a:lnTo>
                  <a:pt x="48" y="516"/>
                </a:lnTo>
                <a:lnTo>
                  <a:pt x="48" y="516"/>
                </a:lnTo>
                <a:lnTo>
                  <a:pt x="37" y="500"/>
                </a:lnTo>
                <a:lnTo>
                  <a:pt x="27" y="478"/>
                </a:lnTo>
                <a:lnTo>
                  <a:pt x="27" y="478"/>
                </a:lnTo>
                <a:lnTo>
                  <a:pt x="21" y="462"/>
                </a:lnTo>
                <a:lnTo>
                  <a:pt x="11" y="440"/>
                </a:lnTo>
                <a:lnTo>
                  <a:pt x="11" y="440"/>
                </a:lnTo>
                <a:lnTo>
                  <a:pt x="0" y="424"/>
                </a:lnTo>
                <a:lnTo>
                  <a:pt x="1209" y="0"/>
                </a:lnTo>
                <a:lnTo>
                  <a:pt x="1117" y="1127"/>
                </a:lnTo>
                <a:close/>
              </a:path>
            </a:pathLst>
          </a:custGeom>
          <a:solidFill>
            <a:srgbClr val="CCFFCC"/>
          </a:solidFill>
          <a:ln w="25400">
            <a:solidFill>
              <a:srgbClr val="339966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10" name="Freeform 22"/>
          <p:cNvSpPr>
            <a:spLocks/>
          </p:cNvSpPr>
          <p:nvPr/>
        </p:nvSpPr>
        <p:spPr bwMode="auto">
          <a:xfrm>
            <a:off x="4410075" y="4032250"/>
            <a:ext cx="2141538" cy="1508125"/>
          </a:xfrm>
          <a:custGeom>
            <a:avLst/>
            <a:gdLst/>
            <a:ahLst/>
            <a:cxnLst>
              <a:cxn ang="0">
                <a:pos x="1338" y="37"/>
              </a:cxn>
              <a:cxn ang="0">
                <a:pos x="1316" y="91"/>
              </a:cxn>
              <a:cxn ang="0">
                <a:pos x="1300" y="128"/>
              </a:cxn>
              <a:cxn ang="0">
                <a:pos x="1273" y="182"/>
              </a:cxn>
              <a:cxn ang="0">
                <a:pos x="1241" y="236"/>
              </a:cxn>
              <a:cxn ang="0">
                <a:pos x="1220" y="273"/>
              </a:cxn>
              <a:cxn ang="0">
                <a:pos x="1187" y="322"/>
              </a:cxn>
              <a:cxn ang="0">
                <a:pos x="1161" y="354"/>
              </a:cxn>
              <a:cxn ang="0">
                <a:pos x="1118" y="402"/>
              </a:cxn>
              <a:cxn ang="0">
                <a:pos x="1075" y="445"/>
              </a:cxn>
              <a:cxn ang="0">
                <a:pos x="1048" y="477"/>
              </a:cxn>
              <a:cxn ang="0">
                <a:pos x="999" y="520"/>
              </a:cxn>
              <a:cxn ang="0">
                <a:pos x="946" y="558"/>
              </a:cxn>
              <a:cxn ang="0">
                <a:pos x="913" y="585"/>
              </a:cxn>
              <a:cxn ang="0">
                <a:pos x="860" y="622"/>
              </a:cxn>
              <a:cxn ang="0">
                <a:pos x="822" y="644"/>
              </a:cxn>
              <a:cxn ang="0">
                <a:pos x="763" y="676"/>
              </a:cxn>
              <a:cxn ang="0">
                <a:pos x="704" y="703"/>
              </a:cxn>
              <a:cxn ang="0">
                <a:pos x="666" y="719"/>
              </a:cxn>
              <a:cxn ang="0">
                <a:pos x="602" y="746"/>
              </a:cxn>
              <a:cxn ang="0">
                <a:pos x="537" y="767"/>
              </a:cxn>
              <a:cxn ang="0">
                <a:pos x="494" y="778"/>
              </a:cxn>
              <a:cxn ang="0">
                <a:pos x="430" y="799"/>
              </a:cxn>
              <a:cxn ang="0">
                <a:pos x="366" y="810"/>
              </a:cxn>
              <a:cxn ang="0">
                <a:pos x="317" y="821"/>
              </a:cxn>
              <a:cxn ang="0">
                <a:pos x="253" y="826"/>
              </a:cxn>
              <a:cxn ang="0">
                <a:pos x="204" y="831"/>
              </a:cxn>
              <a:cxn ang="0">
                <a:pos x="140" y="837"/>
              </a:cxn>
              <a:cxn ang="0">
                <a:pos x="70" y="837"/>
              </a:cxn>
              <a:cxn ang="0">
                <a:pos x="27" y="831"/>
              </a:cxn>
              <a:cxn ang="0">
                <a:pos x="27" y="944"/>
              </a:cxn>
              <a:cxn ang="0">
                <a:pos x="92" y="950"/>
              </a:cxn>
              <a:cxn ang="0">
                <a:pos x="161" y="944"/>
              </a:cxn>
              <a:cxn ang="0">
                <a:pos x="204" y="944"/>
              </a:cxn>
              <a:cxn ang="0">
                <a:pos x="274" y="939"/>
              </a:cxn>
              <a:cxn ang="0">
                <a:pos x="317" y="933"/>
              </a:cxn>
              <a:cxn ang="0">
                <a:pos x="387" y="917"/>
              </a:cxn>
              <a:cxn ang="0">
                <a:pos x="451" y="907"/>
              </a:cxn>
              <a:cxn ang="0">
                <a:pos x="494" y="891"/>
              </a:cxn>
              <a:cxn ang="0">
                <a:pos x="559" y="874"/>
              </a:cxn>
              <a:cxn ang="0">
                <a:pos x="623" y="853"/>
              </a:cxn>
              <a:cxn ang="0">
                <a:pos x="666" y="831"/>
              </a:cxn>
              <a:cxn ang="0">
                <a:pos x="725" y="805"/>
              </a:cxn>
              <a:cxn ang="0">
                <a:pos x="785" y="778"/>
              </a:cxn>
              <a:cxn ang="0">
                <a:pos x="822" y="756"/>
              </a:cxn>
              <a:cxn ang="0">
                <a:pos x="876" y="719"/>
              </a:cxn>
              <a:cxn ang="0">
                <a:pos x="913" y="697"/>
              </a:cxn>
              <a:cxn ang="0">
                <a:pos x="967" y="660"/>
              </a:cxn>
              <a:cxn ang="0">
                <a:pos x="1016" y="617"/>
              </a:cxn>
              <a:cxn ang="0">
                <a:pos x="1048" y="590"/>
              </a:cxn>
              <a:cxn ang="0">
                <a:pos x="1091" y="547"/>
              </a:cxn>
              <a:cxn ang="0">
                <a:pos x="1134" y="499"/>
              </a:cxn>
              <a:cxn ang="0">
                <a:pos x="1161" y="467"/>
              </a:cxn>
              <a:cxn ang="0">
                <a:pos x="1198" y="418"/>
              </a:cxn>
              <a:cxn ang="0">
                <a:pos x="1230" y="365"/>
              </a:cxn>
              <a:cxn ang="0">
                <a:pos x="1252" y="332"/>
              </a:cxn>
              <a:cxn ang="0">
                <a:pos x="1284" y="279"/>
              </a:cxn>
              <a:cxn ang="0">
                <a:pos x="1300" y="241"/>
              </a:cxn>
              <a:cxn ang="0">
                <a:pos x="1327" y="187"/>
              </a:cxn>
              <a:cxn ang="0">
                <a:pos x="1343" y="128"/>
              </a:cxn>
            </a:cxnLst>
            <a:rect l="0" t="0" r="r" b="b"/>
            <a:pathLst>
              <a:path w="1349" h="950">
                <a:moveTo>
                  <a:pt x="1349" y="0"/>
                </a:moveTo>
                <a:lnTo>
                  <a:pt x="1343" y="16"/>
                </a:lnTo>
                <a:lnTo>
                  <a:pt x="1343" y="16"/>
                </a:lnTo>
                <a:lnTo>
                  <a:pt x="1338" y="37"/>
                </a:lnTo>
                <a:lnTo>
                  <a:pt x="1333" y="53"/>
                </a:lnTo>
                <a:lnTo>
                  <a:pt x="1333" y="53"/>
                </a:lnTo>
                <a:lnTo>
                  <a:pt x="1327" y="75"/>
                </a:lnTo>
                <a:lnTo>
                  <a:pt x="1316" y="91"/>
                </a:lnTo>
                <a:lnTo>
                  <a:pt x="1316" y="91"/>
                </a:lnTo>
                <a:lnTo>
                  <a:pt x="1311" y="112"/>
                </a:lnTo>
                <a:lnTo>
                  <a:pt x="1300" y="128"/>
                </a:lnTo>
                <a:lnTo>
                  <a:pt x="1300" y="128"/>
                </a:lnTo>
                <a:lnTo>
                  <a:pt x="1290" y="144"/>
                </a:lnTo>
                <a:lnTo>
                  <a:pt x="1284" y="166"/>
                </a:lnTo>
                <a:lnTo>
                  <a:pt x="1284" y="166"/>
                </a:lnTo>
                <a:lnTo>
                  <a:pt x="1273" y="182"/>
                </a:lnTo>
                <a:lnTo>
                  <a:pt x="1263" y="204"/>
                </a:lnTo>
                <a:lnTo>
                  <a:pt x="1263" y="204"/>
                </a:lnTo>
                <a:lnTo>
                  <a:pt x="1252" y="220"/>
                </a:lnTo>
                <a:lnTo>
                  <a:pt x="1241" y="236"/>
                </a:lnTo>
                <a:lnTo>
                  <a:pt x="1241" y="236"/>
                </a:lnTo>
                <a:lnTo>
                  <a:pt x="1230" y="252"/>
                </a:lnTo>
                <a:lnTo>
                  <a:pt x="1230" y="252"/>
                </a:lnTo>
                <a:lnTo>
                  <a:pt x="1220" y="273"/>
                </a:lnTo>
                <a:lnTo>
                  <a:pt x="1209" y="289"/>
                </a:lnTo>
                <a:lnTo>
                  <a:pt x="1209" y="289"/>
                </a:lnTo>
                <a:lnTo>
                  <a:pt x="1198" y="305"/>
                </a:lnTo>
                <a:lnTo>
                  <a:pt x="1187" y="322"/>
                </a:lnTo>
                <a:lnTo>
                  <a:pt x="1187" y="322"/>
                </a:lnTo>
                <a:lnTo>
                  <a:pt x="1171" y="338"/>
                </a:lnTo>
                <a:lnTo>
                  <a:pt x="1161" y="354"/>
                </a:lnTo>
                <a:lnTo>
                  <a:pt x="1161" y="354"/>
                </a:lnTo>
                <a:lnTo>
                  <a:pt x="1144" y="370"/>
                </a:lnTo>
                <a:lnTo>
                  <a:pt x="1134" y="386"/>
                </a:lnTo>
                <a:lnTo>
                  <a:pt x="1134" y="386"/>
                </a:lnTo>
                <a:lnTo>
                  <a:pt x="1118" y="402"/>
                </a:lnTo>
                <a:lnTo>
                  <a:pt x="1107" y="418"/>
                </a:lnTo>
                <a:lnTo>
                  <a:pt x="1107" y="418"/>
                </a:lnTo>
                <a:lnTo>
                  <a:pt x="1091" y="434"/>
                </a:lnTo>
                <a:lnTo>
                  <a:pt x="1075" y="445"/>
                </a:lnTo>
                <a:lnTo>
                  <a:pt x="1075" y="445"/>
                </a:lnTo>
                <a:lnTo>
                  <a:pt x="1059" y="461"/>
                </a:lnTo>
                <a:lnTo>
                  <a:pt x="1048" y="477"/>
                </a:lnTo>
                <a:lnTo>
                  <a:pt x="1048" y="477"/>
                </a:lnTo>
                <a:lnTo>
                  <a:pt x="1032" y="488"/>
                </a:lnTo>
                <a:lnTo>
                  <a:pt x="1016" y="504"/>
                </a:lnTo>
                <a:lnTo>
                  <a:pt x="1016" y="504"/>
                </a:lnTo>
                <a:lnTo>
                  <a:pt x="999" y="520"/>
                </a:lnTo>
                <a:lnTo>
                  <a:pt x="983" y="531"/>
                </a:lnTo>
                <a:lnTo>
                  <a:pt x="983" y="531"/>
                </a:lnTo>
                <a:lnTo>
                  <a:pt x="967" y="547"/>
                </a:lnTo>
                <a:lnTo>
                  <a:pt x="946" y="558"/>
                </a:lnTo>
                <a:lnTo>
                  <a:pt x="946" y="558"/>
                </a:lnTo>
                <a:lnTo>
                  <a:pt x="930" y="574"/>
                </a:lnTo>
                <a:lnTo>
                  <a:pt x="913" y="585"/>
                </a:lnTo>
                <a:lnTo>
                  <a:pt x="913" y="585"/>
                </a:lnTo>
                <a:lnTo>
                  <a:pt x="897" y="595"/>
                </a:lnTo>
                <a:lnTo>
                  <a:pt x="876" y="606"/>
                </a:lnTo>
                <a:lnTo>
                  <a:pt x="876" y="606"/>
                </a:lnTo>
                <a:lnTo>
                  <a:pt x="860" y="622"/>
                </a:lnTo>
                <a:lnTo>
                  <a:pt x="838" y="633"/>
                </a:lnTo>
                <a:lnTo>
                  <a:pt x="838" y="633"/>
                </a:lnTo>
                <a:lnTo>
                  <a:pt x="822" y="644"/>
                </a:lnTo>
                <a:lnTo>
                  <a:pt x="822" y="644"/>
                </a:lnTo>
                <a:lnTo>
                  <a:pt x="801" y="654"/>
                </a:lnTo>
                <a:lnTo>
                  <a:pt x="785" y="665"/>
                </a:lnTo>
                <a:lnTo>
                  <a:pt x="785" y="665"/>
                </a:lnTo>
                <a:lnTo>
                  <a:pt x="763" y="676"/>
                </a:lnTo>
                <a:lnTo>
                  <a:pt x="747" y="687"/>
                </a:lnTo>
                <a:lnTo>
                  <a:pt x="747" y="687"/>
                </a:lnTo>
                <a:lnTo>
                  <a:pt x="725" y="692"/>
                </a:lnTo>
                <a:lnTo>
                  <a:pt x="704" y="703"/>
                </a:lnTo>
                <a:lnTo>
                  <a:pt x="704" y="703"/>
                </a:lnTo>
                <a:lnTo>
                  <a:pt x="682" y="713"/>
                </a:lnTo>
                <a:lnTo>
                  <a:pt x="666" y="719"/>
                </a:lnTo>
                <a:lnTo>
                  <a:pt x="666" y="719"/>
                </a:lnTo>
                <a:lnTo>
                  <a:pt x="645" y="730"/>
                </a:lnTo>
                <a:lnTo>
                  <a:pt x="623" y="740"/>
                </a:lnTo>
                <a:lnTo>
                  <a:pt x="623" y="740"/>
                </a:lnTo>
                <a:lnTo>
                  <a:pt x="602" y="746"/>
                </a:lnTo>
                <a:lnTo>
                  <a:pt x="580" y="751"/>
                </a:lnTo>
                <a:lnTo>
                  <a:pt x="580" y="751"/>
                </a:lnTo>
                <a:lnTo>
                  <a:pt x="559" y="762"/>
                </a:lnTo>
                <a:lnTo>
                  <a:pt x="537" y="767"/>
                </a:lnTo>
                <a:lnTo>
                  <a:pt x="537" y="767"/>
                </a:lnTo>
                <a:lnTo>
                  <a:pt x="516" y="772"/>
                </a:lnTo>
                <a:lnTo>
                  <a:pt x="494" y="778"/>
                </a:lnTo>
                <a:lnTo>
                  <a:pt x="494" y="778"/>
                </a:lnTo>
                <a:lnTo>
                  <a:pt x="473" y="789"/>
                </a:lnTo>
                <a:lnTo>
                  <a:pt x="451" y="794"/>
                </a:lnTo>
                <a:lnTo>
                  <a:pt x="451" y="794"/>
                </a:lnTo>
                <a:lnTo>
                  <a:pt x="430" y="799"/>
                </a:lnTo>
                <a:lnTo>
                  <a:pt x="408" y="799"/>
                </a:lnTo>
                <a:lnTo>
                  <a:pt x="408" y="799"/>
                </a:lnTo>
                <a:lnTo>
                  <a:pt x="387" y="805"/>
                </a:lnTo>
                <a:lnTo>
                  <a:pt x="366" y="810"/>
                </a:lnTo>
                <a:lnTo>
                  <a:pt x="366" y="810"/>
                </a:lnTo>
                <a:lnTo>
                  <a:pt x="344" y="815"/>
                </a:lnTo>
                <a:lnTo>
                  <a:pt x="317" y="821"/>
                </a:lnTo>
                <a:lnTo>
                  <a:pt x="317" y="821"/>
                </a:lnTo>
                <a:lnTo>
                  <a:pt x="296" y="821"/>
                </a:lnTo>
                <a:lnTo>
                  <a:pt x="296" y="821"/>
                </a:lnTo>
                <a:lnTo>
                  <a:pt x="274" y="826"/>
                </a:lnTo>
                <a:lnTo>
                  <a:pt x="253" y="826"/>
                </a:lnTo>
                <a:lnTo>
                  <a:pt x="253" y="826"/>
                </a:lnTo>
                <a:lnTo>
                  <a:pt x="231" y="831"/>
                </a:lnTo>
                <a:lnTo>
                  <a:pt x="204" y="831"/>
                </a:lnTo>
                <a:lnTo>
                  <a:pt x="204" y="831"/>
                </a:lnTo>
                <a:lnTo>
                  <a:pt x="183" y="831"/>
                </a:lnTo>
                <a:lnTo>
                  <a:pt x="161" y="831"/>
                </a:lnTo>
                <a:lnTo>
                  <a:pt x="161" y="831"/>
                </a:lnTo>
                <a:lnTo>
                  <a:pt x="140" y="837"/>
                </a:lnTo>
                <a:lnTo>
                  <a:pt x="113" y="837"/>
                </a:lnTo>
                <a:lnTo>
                  <a:pt x="113" y="837"/>
                </a:lnTo>
                <a:lnTo>
                  <a:pt x="92" y="837"/>
                </a:lnTo>
                <a:lnTo>
                  <a:pt x="70" y="837"/>
                </a:lnTo>
                <a:lnTo>
                  <a:pt x="70" y="837"/>
                </a:lnTo>
                <a:lnTo>
                  <a:pt x="49" y="837"/>
                </a:lnTo>
                <a:lnTo>
                  <a:pt x="27" y="831"/>
                </a:lnTo>
                <a:lnTo>
                  <a:pt x="27" y="831"/>
                </a:lnTo>
                <a:lnTo>
                  <a:pt x="0" y="831"/>
                </a:lnTo>
                <a:lnTo>
                  <a:pt x="0" y="944"/>
                </a:lnTo>
                <a:lnTo>
                  <a:pt x="27" y="944"/>
                </a:lnTo>
                <a:lnTo>
                  <a:pt x="27" y="944"/>
                </a:lnTo>
                <a:lnTo>
                  <a:pt x="49" y="950"/>
                </a:lnTo>
                <a:lnTo>
                  <a:pt x="70" y="950"/>
                </a:lnTo>
                <a:lnTo>
                  <a:pt x="70" y="950"/>
                </a:lnTo>
                <a:lnTo>
                  <a:pt x="92" y="950"/>
                </a:lnTo>
                <a:lnTo>
                  <a:pt x="113" y="950"/>
                </a:lnTo>
                <a:lnTo>
                  <a:pt x="113" y="950"/>
                </a:lnTo>
                <a:lnTo>
                  <a:pt x="140" y="950"/>
                </a:lnTo>
                <a:lnTo>
                  <a:pt x="161" y="944"/>
                </a:lnTo>
                <a:lnTo>
                  <a:pt x="161" y="944"/>
                </a:lnTo>
                <a:lnTo>
                  <a:pt x="183" y="944"/>
                </a:lnTo>
                <a:lnTo>
                  <a:pt x="204" y="944"/>
                </a:lnTo>
                <a:lnTo>
                  <a:pt x="204" y="944"/>
                </a:lnTo>
                <a:lnTo>
                  <a:pt x="231" y="944"/>
                </a:lnTo>
                <a:lnTo>
                  <a:pt x="253" y="939"/>
                </a:lnTo>
                <a:lnTo>
                  <a:pt x="253" y="939"/>
                </a:lnTo>
                <a:lnTo>
                  <a:pt x="274" y="939"/>
                </a:lnTo>
                <a:lnTo>
                  <a:pt x="296" y="933"/>
                </a:lnTo>
                <a:lnTo>
                  <a:pt x="296" y="933"/>
                </a:lnTo>
                <a:lnTo>
                  <a:pt x="317" y="933"/>
                </a:lnTo>
                <a:lnTo>
                  <a:pt x="317" y="933"/>
                </a:lnTo>
                <a:lnTo>
                  <a:pt x="344" y="928"/>
                </a:lnTo>
                <a:lnTo>
                  <a:pt x="366" y="923"/>
                </a:lnTo>
                <a:lnTo>
                  <a:pt x="366" y="923"/>
                </a:lnTo>
                <a:lnTo>
                  <a:pt x="387" y="917"/>
                </a:lnTo>
                <a:lnTo>
                  <a:pt x="408" y="912"/>
                </a:lnTo>
                <a:lnTo>
                  <a:pt x="408" y="912"/>
                </a:lnTo>
                <a:lnTo>
                  <a:pt x="430" y="912"/>
                </a:lnTo>
                <a:lnTo>
                  <a:pt x="451" y="907"/>
                </a:lnTo>
                <a:lnTo>
                  <a:pt x="451" y="907"/>
                </a:lnTo>
                <a:lnTo>
                  <a:pt x="473" y="901"/>
                </a:lnTo>
                <a:lnTo>
                  <a:pt x="494" y="891"/>
                </a:lnTo>
                <a:lnTo>
                  <a:pt x="494" y="891"/>
                </a:lnTo>
                <a:lnTo>
                  <a:pt x="516" y="885"/>
                </a:lnTo>
                <a:lnTo>
                  <a:pt x="537" y="880"/>
                </a:lnTo>
                <a:lnTo>
                  <a:pt x="537" y="880"/>
                </a:lnTo>
                <a:lnTo>
                  <a:pt x="559" y="874"/>
                </a:lnTo>
                <a:lnTo>
                  <a:pt x="580" y="864"/>
                </a:lnTo>
                <a:lnTo>
                  <a:pt x="580" y="864"/>
                </a:lnTo>
                <a:lnTo>
                  <a:pt x="602" y="858"/>
                </a:lnTo>
                <a:lnTo>
                  <a:pt x="623" y="853"/>
                </a:lnTo>
                <a:lnTo>
                  <a:pt x="623" y="853"/>
                </a:lnTo>
                <a:lnTo>
                  <a:pt x="645" y="842"/>
                </a:lnTo>
                <a:lnTo>
                  <a:pt x="666" y="831"/>
                </a:lnTo>
                <a:lnTo>
                  <a:pt x="666" y="831"/>
                </a:lnTo>
                <a:lnTo>
                  <a:pt x="682" y="826"/>
                </a:lnTo>
                <a:lnTo>
                  <a:pt x="704" y="815"/>
                </a:lnTo>
                <a:lnTo>
                  <a:pt x="704" y="815"/>
                </a:lnTo>
                <a:lnTo>
                  <a:pt x="725" y="805"/>
                </a:lnTo>
                <a:lnTo>
                  <a:pt x="747" y="799"/>
                </a:lnTo>
                <a:lnTo>
                  <a:pt x="747" y="799"/>
                </a:lnTo>
                <a:lnTo>
                  <a:pt x="763" y="789"/>
                </a:lnTo>
                <a:lnTo>
                  <a:pt x="785" y="778"/>
                </a:lnTo>
                <a:lnTo>
                  <a:pt x="785" y="778"/>
                </a:lnTo>
                <a:lnTo>
                  <a:pt x="801" y="767"/>
                </a:lnTo>
                <a:lnTo>
                  <a:pt x="822" y="756"/>
                </a:lnTo>
                <a:lnTo>
                  <a:pt x="822" y="756"/>
                </a:lnTo>
                <a:lnTo>
                  <a:pt x="838" y="746"/>
                </a:lnTo>
                <a:lnTo>
                  <a:pt x="838" y="746"/>
                </a:lnTo>
                <a:lnTo>
                  <a:pt x="860" y="735"/>
                </a:lnTo>
                <a:lnTo>
                  <a:pt x="876" y="719"/>
                </a:lnTo>
                <a:lnTo>
                  <a:pt x="876" y="719"/>
                </a:lnTo>
                <a:lnTo>
                  <a:pt x="897" y="708"/>
                </a:lnTo>
                <a:lnTo>
                  <a:pt x="913" y="697"/>
                </a:lnTo>
                <a:lnTo>
                  <a:pt x="913" y="697"/>
                </a:lnTo>
                <a:lnTo>
                  <a:pt x="930" y="687"/>
                </a:lnTo>
                <a:lnTo>
                  <a:pt x="946" y="670"/>
                </a:lnTo>
                <a:lnTo>
                  <a:pt x="946" y="670"/>
                </a:lnTo>
                <a:lnTo>
                  <a:pt x="967" y="660"/>
                </a:lnTo>
                <a:lnTo>
                  <a:pt x="983" y="644"/>
                </a:lnTo>
                <a:lnTo>
                  <a:pt x="983" y="644"/>
                </a:lnTo>
                <a:lnTo>
                  <a:pt x="999" y="633"/>
                </a:lnTo>
                <a:lnTo>
                  <a:pt x="1016" y="617"/>
                </a:lnTo>
                <a:lnTo>
                  <a:pt x="1016" y="617"/>
                </a:lnTo>
                <a:lnTo>
                  <a:pt x="1032" y="601"/>
                </a:lnTo>
                <a:lnTo>
                  <a:pt x="1048" y="590"/>
                </a:lnTo>
                <a:lnTo>
                  <a:pt x="1048" y="590"/>
                </a:lnTo>
                <a:lnTo>
                  <a:pt x="1059" y="574"/>
                </a:lnTo>
                <a:lnTo>
                  <a:pt x="1075" y="558"/>
                </a:lnTo>
                <a:lnTo>
                  <a:pt x="1075" y="558"/>
                </a:lnTo>
                <a:lnTo>
                  <a:pt x="1091" y="547"/>
                </a:lnTo>
                <a:lnTo>
                  <a:pt x="1107" y="531"/>
                </a:lnTo>
                <a:lnTo>
                  <a:pt x="1107" y="531"/>
                </a:lnTo>
                <a:lnTo>
                  <a:pt x="1118" y="515"/>
                </a:lnTo>
                <a:lnTo>
                  <a:pt x="1134" y="499"/>
                </a:lnTo>
                <a:lnTo>
                  <a:pt x="1134" y="499"/>
                </a:lnTo>
                <a:lnTo>
                  <a:pt x="1144" y="483"/>
                </a:lnTo>
                <a:lnTo>
                  <a:pt x="1161" y="467"/>
                </a:lnTo>
                <a:lnTo>
                  <a:pt x="1161" y="467"/>
                </a:lnTo>
                <a:lnTo>
                  <a:pt x="1171" y="450"/>
                </a:lnTo>
                <a:lnTo>
                  <a:pt x="1187" y="434"/>
                </a:lnTo>
                <a:lnTo>
                  <a:pt x="1187" y="434"/>
                </a:lnTo>
                <a:lnTo>
                  <a:pt x="1198" y="418"/>
                </a:lnTo>
                <a:lnTo>
                  <a:pt x="1209" y="402"/>
                </a:lnTo>
                <a:lnTo>
                  <a:pt x="1209" y="402"/>
                </a:lnTo>
                <a:lnTo>
                  <a:pt x="1220" y="386"/>
                </a:lnTo>
                <a:lnTo>
                  <a:pt x="1230" y="365"/>
                </a:lnTo>
                <a:lnTo>
                  <a:pt x="1230" y="365"/>
                </a:lnTo>
                <a:lnTo>
                  <a:pt x="1241" y="348"/>
                </a:lnTo>
                <a:lnTo>
                  <a:pt x="1241" y="348"/>
                </a:lnTo>
                <a:lnTo>
                  <a:pt x="1252" y="332"/>
                </a:lnTo>
                <a:lnTo>
                  <a:pt x="1263" y="316"/>
                </a:lnTo>
                <a:lnTo>
                  <a:pt x="1263" y="316"/>
                </a:lnTo>
                <a:lnTo>
                  <a:pt x="1273" y="295"/>
                </a:lnTo>
                <a:lnTo>
                  <a:pt x="1284" y="279"/>
                </a:lnTo>
                <a:lnTo>
                  <a:pt x="1284" y="279"/>
                </a:lnTo>
                <a:lnTo>
                  <a:pt x="1290" y="257"/>
                </a:lnTo>
                <a:lnTo>
                  <a:pt x="1300" y="241"/>
                </a:lnTo>
                <a:lnTo>
                  <a:pt x="1300" y="241"/>
                </a:lnTo>
                <a:lnTo>
                  <a:pt x="1311" y="225"/>
                </a:lnTo>
                <a:lnTo>
                  <a:pt x="1316" y="204"/>
                </a:lnTo>
                <a:lnTo>
                  <a:pt x="1316" y="204"/>
                </a:lnTo>
                <a:lnTo>
                  <a:pt x="1327" y="187"/>
                </a:lnTo>
                <a:lnTo>
                  <a:pt x="1333" y="166"/>
                </a:lnTo>
                <a:lnTo>
                  <a:pt x="1333" y="166"/>
                </a:lnTo>
                <a:lnTo>
                  <a:pt x="1338" y="150"/>
                </a:lnTo>
                <a:lnTo>
                  <a:pt x="1343" y="128"/>
                </a:lnTo>
                <a:lnTo>
                  <a:pt x="1343" y="128"/>
                </a:lnTo>
                <a:lnTo>
                  <a:pt x="1349" y="112"/>
                </a:lnTo>
                <a:lnTo>
                  <a:pt x="1349" y="0"/>
                </a:lnTo>
                <a:close/>
              </a:path>
            </a:pathLst>
          </a:custGeom>
          <a:solidFill>
            <a:srgbClr val="668080"/>
          </a:solidFill>
          <a:ln w="2540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11" name="Freeform 23"/>
          <p:cNvSpPr>
            <a:spLocks/>
          </p:cNvSpPr>
          <p:nvPr/>
        </p:nvSpPr>
        <p:spPr bwMode="auto">
          <a:xfrm>
            <a:off x="4410075" y="3562350"/>
            <a:ext cx="2141538" cy="1798638"/>
          </a:xfrm>
          <a:custGeom>
            <a:avLst/>
            <a:gdLst/>
            <a:ahLst/>
            <a:cxnLst>
              <a:cxn ang="0">
                <a:pos x="1343" y="312"/>
              </a:cxn>
              <a:cxn ang="0">
                <a:pos x="1338" y="333"/>
              </a:cxn>
              <a:cxn ang="0">
                <a:pos x="1333" y="349"/>
              </a:cxn>
              <a:cxn ang="0">
                <a:pos x="1316" y="387"/>
              </a:cxn>
              <a:cxn ang="0">
                <a:pos x="1311" y="408"/>
              </a:cxn>
              <a:cxn ang="0">
                <a:pos x="1300" y="424"/>
              </a:cxn>
              <a:cxn ang="0">
                <a:pos x="1284" y="462"/>
              </a:cxn>
              <a:cxn ang="0">
                <a:pos x="1273" y="478"/>
              </a:cxn>
              <a:cxn ang="0">
                <a:pos x="1263" y="500"/>
              </a:cxn>
              <a:cxn ang="0">
                <a:pos x="1241" y="532"/>
              </a:cxn>
              <a:cxn ang="0">
                <a:pos x="1230" y="548"/>
              </a:cxn>
              <a:cxn ang="0">
                <a:pos x="1220" y="569"/>
              </a:cxn>
              <a:cxn ang="0">
                <a:pos x="1209" y="585"/>
              </a:cxn>
              <a:cxn ang="0">
                <a:pos x="1187" y="618"/>
              </a:cxn>
              <a:cxn ang="0">
                <a:pos x="1171" y="634"/>
              </a:cxn>
              <a:cxn ang="0">
                <a:pos x="1161" y="650"/>
              </a:cxn>
              <a:cxn ang="0">
                <a:pos x="1134" y="682"/>
              </a:cxn>
              <a:cxn ang="0">
                <a:pos x="1118" y="698"/>
              </a:cxn>
              <a:cxn ang="0">
                <a:pos x="1107" y="714"/>
              </a:cxn>
              <a:cxn ang="0">
                <a:pos x="1075" y="741"/>
              </a:cxn>
              <a:cxn ang="0">
                <a:pos x="1059" y="757"/>
              </a:cxn>
              <a:cxn ang="0">
                <a:pos x="1048" y="773"/>
              </a:cxn>
              <a:cxn ang="0">
                <a:pos x="1016" y="800"/>
              </a:cxn>
              <a:cxn ang="0">
                <a:pos x="999" y="816"/>
              </a:cxn>
              <a:cxn ang="0">
                <a:pos x="983" y="827"/>
              </a:cxn>
              <a:cxn ang="0">
                <a:pos x="946" y="854"/>
              </a:cxn>
              <a:cxn ang="0">
                <a:pos x="930" y="870"/>
              </a:cxn>
              <a:cxn ang="0">
                <a:pos x="913" y="881"/>
              </a:cxn>
              <a:cxn ang="0">
                <a:pos x="876" y="902"/>
              </a:cxn>
              <a:cxn ang="0">
                <a:pos x="860" y="918"/>
              </a:cxn>
              <a:cxn ang="0">
                <a:pos x="838" y="929"/>
              </a:cxn>
              <a:cxn ang="0">
                <a:pos x="822" y="940"/>
              </a:cxn>
              <a:cxn ang="0">
                <a:pos x="785" y="961"/>
              </a:cxn>
              <a:cxn ang="0">
                <a:pos x="763" y="972"/>
              </a:cxn>
              <a:cxn ang="0">
                <a:pos x="747" y="983"/>
              </a:cxn>
              <a:cxn ang="0">
                <a:pos x="704" y="999"/>
              </a:cxn>
              <a:cxn ang="0">
                <a:pos x="682" y="1009"/>
              </a:cxn>
              <a:cxn ang="0">
                <a:pos x="666" y="1015"/>
              </a:cxn>
              <a:cxn ang="0">
                <a:pos x="623" y="1036"/>
              </a:cxn>
              <a:cxn ang="0">
                <a:pos x="602" y="1042"/>
              </a:cxn>
              <a:cxn ang="0">
                <a:pos x="580" y="1047"/>
              </a:cxn>
              <a:cxn ang="0">
                <a:pos x="537" y="1063"/>
              </a:cxn>
              <a:cxn ang="0">
                <a:pos x="516" y="1068"/>
              </a:cxn>
              <a:cxn ang="0">
                <a:pos x="494" y="1074"/>
              </a:cxn>
              <a:cxn ang="0">
                <a:pos x="451" y="1090"/>
              </a:cxn>
              <a:cxn ang="0">
                <a:pos x="430" y="1095"/>
              </a:cxn>
              <a:cxn ang="0">
                <a:pos x="408" y="1095"/>
              </a:cxn>
              <a:cxn ang="0">
                <a:pos x="366" y="1106"/>
              </a:cxn>
              <a:cxn ang="0">
                <a:pos x="344" y="1111"/>
              </a:cxn>
              <a:cxn ang="0">
                <a:pos x="317" y="1117"/>
              </a:cxn>
              <a:cxn ang="0">
                <a:pos x="296" y="1117"/>
              </a:cxn>
              <a:cxn ang="0">
                <a:pos x="253" y="1122"/>
              </a:cxn>
              <a:cxn ang="0">
                <a:pos x="231" y="1127"/>
              </a:cxn>
              <a:cxn ang="0">
                <a:pos x="204" y="1127"/>
              </a:cxn>
              <a:cxn ang="0">
                <a:pos x="161" y="1127"/>
              </a:cxn>
              <a:cxn ang="0">
                <a:pos x="140" y="1133"/>
              </a:cxn>
              <a:cxn ang="0">
                <a:pos x="113" y="1133"/>
              </a:cxn>
              <a:cxn ang="0">
                <a:pos x="70" y="1133"/>
              </a:cxn>
              <a:cxn ang="0">
                <a:pos x="49" y="1133"/>
              </a:cxn>
              <a:cxn ang="0">
                <a:pos x="27" y="1127"/>
              </a:cxn>
              <a:cxn ang="0">
                <a:pos x="92" y="0"/>
              </a:cxn>
            </a:cxnLst>
            <a:rect l="0" t="0" r="r" b="b"/>
            <a:pathLst>
              <a:path w="1349" h="1133">
                <a:moveTo>
                  <a:pt x="1349" y="296"/>
                </a:moveTo>
                <a:lnTo>
                  <a:pt x="1343" y="312"/>
                </a:lnTo>
                <a:lnTo>
                  <a:pt x="1343" y="312"/>
                </a:lnTo>
                <a:lnTo>
                  <a:pt x="1338" y="333"/>
                </a:lnTo>
                <a:lnTo>
                  <a:pt x="1333" y="349"/>
                </a:lnTo>
                <a:lnTo>
                  <a:pt x="1333" y="349"/>
                </a:lnTo>
                <a:lnTo>
                  <a:pt x="1327" y="371"/>
                </a:lnTo>
                <a:lnTo>
                  <a:pt x="1316" y="387"/>
                </a:lnTo>
                <a:lnTo>
                  <a:pt x="1316" y="387"/>
                </a:lnTo>
                <a:lnTo>
                  <a:pt x="1311" y="408"/>
                </a:lnTo>
                <a:lnTo>
                  <a:pt x="1300" y="424"/>
                </a:lnTo>
                <a:lnTo>
                  <a:pt x="1300" y="424"/>
                </a:lnTo>
                <a:lnTo>
                  <a:pt x="1290" y="440"/>
                </a:lnTo>
                <a:lnTo>
                  <a:pt x="1284" y="462"/>
                </a:lnTo>
                <a:lnTo>
                  <a:pt x="1284" y="462"/>
                </a:lnTo>
                <a:lnTo>
                  <a:pt x="1273" y="478"/>
                </a:lnTo>
                <a:lnTo>
                  <a:pt x="1263" y="500"/>
                </a:lnTo>
                <a:lnTo>
                  <a:pt x="1263" y="500"/>
                </a:lnTo>
                <a:lnTo>
                  <a:pt x="1252" y="516"/>
                </a:lnTo>
                <a:lnTo>
                  <a:pt x="1241" y="532"/>
                </a:lnTo>
                <a:lnTo>
                  <a:pt x="1241" y="532"/>
                </a:lnTo>
                <a:lnTo>
                  <a:pt x="1230" y="548"/>
                </a:lnTo>
                <a:lnTo>
                  <a:pt x="1230" y="548"/>
                </a:lnTo>
                <a:lnTo>
                  <a:pt x="1220" y="569"/>
                </a:lnTo>
                <a:lnTo>
                  <a:pt x="1209" y="585"/>
                </a:lnTo>
                <a:lnTo>
                  <a:pt x="1209" y="585"/>
                </a:lnTo>
                <a:lnTo>
                  <a:pt x="1198" y="601"/>
                </a:lnTo>
                <a:lnTo>
                  <a:pt x="1187" y="618"/>
                </a:lnTo>
                <a:lnTo>
                  <a:pt x="1187" y="618"/>
                </a:lnTo>
                <a:lnTo>
                  <a:pt x="1171" y="634"/>
                </a:lnTo>
                <a:lnTo>
                  <a:pt x="1161" y="650"/>
                </a:lnTo>
                <a:lnTo>
                  <a:pt x="1161" y="650"/>
                </a:lnTo>
                <a:lnTo>
                  <a:pt x="1144" y="666"/>
                </a:lnTo>
                <a:lnTo>
                  <a:pt x="1134" y="682"/>
                </a:lnTo>
                <a:lnTo>
                  <a:pt x="1134" y="682"/>
                </a:lnTo>
                <a:lnTo>
                  <a:pt x="1118" y="698"/>
                </a:lnTo>
                <a:lnTo>
                  <a:pt x="1107" y="714"/>
                </a:lnTo>
                <a:lnTo>
                  <a:pt x="1107" y="714"/>
                </a:lnTo>
                <a:lnTo>
                  <a:pt x="1091" y="730"/>
                </a:lnTo>
                <a:lnTo>
                  <a:pt x="1075" y="741"/>
                </a:lnTo>
                <a:lnTo>
                  <a:pt x="1075" y="741"/>
                </a:lnTo>
                <a:lnTo>
                  <a:pt x="1059" y="757"/>
                </a:lnTo>
                <a:lnTo>
                  <a:pt x="1048" y="773"/>
                </a:lnTo>
                <a:lnTo>
                  <a:pt x="1048" y="773"/>
                </a:lnTo>
                <a:lnTo>
                  <a:pt x="1032" y="784"/>
                </a:lnTo>
                <a:lnTo>
                  <a:pt x="1016" y="800"/>
                </a:lnTo>
                <a:lnTo>
                  <a:pt x="1016" y="800"/>
                </a:lnTo>
                <a:lnTo>
                  <a:pt x="999" y="816"/>
                </a:lnTo>
                <a:lnTo>
                  <a:pt x="983" y="827"/>
                </a:lnTo>
                <a:lnTo>
                  <a:pt x="983" y="827"/>
                </a:lnTo>
                <a:lnTo>
                  <a:pt x="967" y="843"/>
                </a:lnTo>
                <a:lnTo>
                  <a:pt x="946" y="854"/>
                </a:lnTo>
                <a:lnTo>
                  <a:pt x="946" y="854"/>
                </a:lnTo>
                <a:lnTo>
                  <a:pt x="930" y="870"/>
                </a:lnTo>
                <a:lnTo>
                  <a:pt x="913" y="881"/>
                </a:lnTo>
                <a:lnTo>
                  <a:pt x="913" y="881"/>
                </a:lnTo>
                <a:lnTo>
                  <a:pt x="897" y="891"/>
                </a:lnTo>
                <a:lnTo>
                  <a:pt x="876" y="902"/>
                </a:lnTo>
                <a:lnTo>
                  <a:pt x="876" y="902"/>
                </a:lnTo>
                <a:lnTo>
                  <a:pt x="860" y="918"/>
                </a:lnTo>
                <a:lnTo>
                  <a:pt x="838" y="929"/>
                </a:lnTo>
                <a:lnTo>
                  <a:pt x="838" y="929"/>
                </a:lnTo>
                <a:lnTo>
                  <a:pt x="822" y="940"/>
                </a:lnTo>
                <a:lnTo>
                  <a:pt x="822" y="940"/>
                </a:lnTo>
                <a:lnTo>
                  <a:pt x="801" y="950"/>
                </a:lnTo>
                <a:lnTo>
                  <a:pt x="785" y="961"/>
                </a:lnTo>
                <a:lnTo>
                  <a:pt x="785" y="961"/>
                </a:lnTo>
                <a:lnTo>
                  <a:pt x="763" y="972"/>
                </a:lnTo>
                <a:lnTo>
                  <a:pt x="747" y="983"/>
                </a:lnTo>
                <a:lnTo>
                  <a:pt x="747" y="983"/>
                </a:lnTo>
                <a:lnTo>
                  <a:pt x="725" y="988"/>
                </a:lnTo>
                <a:lnTo>
                  <a:pt x="704" y="999"/>
                </a:lnTo>
                <a:lnTo>
                  <a:pt x="704" y="999"/>
                </a:lnTo>
                <a:lnTo>
                  <a:pt x="682" y="1009"/>
                </a:lnTo>
                <a:lnTo>
                  <a:pt x="666" y="1015"/>
                </a:lnTo>
                <a:lnTo>
                  <a:pt x="666" y="1015"/>
                </a:lnTo>
                <a:lnTo>
                  <a:pt x="645" y="1026"/>
                </a:lnTo>
                <a:lnTo>
                  <a:pt x="623" y="1036"/>
                </a:lnTo>
                <a:lnTo>
                  <a:pt x="623" y="1036"/>
                </a:lnTo>
                <a:lnTo>
                  <a:pt x="602" y="1042"/>
                </a:lnTo>
                <a:lnTo>
                  <a:pt x="580" y="1047"/>
                </a:lnTo>
                <a:lnTo>
                  <a:pt x="580" y="1047"/>
                </a:lnTo>
                <a:lnTo>
                  <a:pt x="559" y="1058"/>
                </a:lnTo>
                <a:lnTo>
                  <a:pt x="537" y="1063"/>
                </a:lnTo>
                <a:lnTo>
                  <a:pt x="537" y="1063"/>
                </a:lnTo>
                <a:lnTo>
                  <a:pt x="516" y="1068"/>
                </a:lnTo>
                <a:lnTo>
                  <a:pt x="494" y="1074"/>
                </a:lnTo>
                <a:lnTo>
                  <a:pt x="494" y="1074"/>
                </a:lnTo>
                <a:lnTo>
                  <a:pt x="473" y="1085"/>
                </a:lnTo>
                <a:lnTo>
                  <a:pt x="451" y="1090"/>
                </a:lnTo>
                <a:lnTo>
                  <a:pt x="451" y="1090"/>
                </a:lnTo>
                <a:lnTo>
                  <a:pt x="430" y="1095"/>
                </a:lnTo>
                <a:lnTo>
                  <a:pt x="408" y="1095"/>
                </a:lnTo>
                <a:lnTo>
                  <a:pt x="408" y="1095"/>
                </a:lnTo>
                <a:lnTo>
                  <a:pt x="387" y="1101"/>
                </a:lnTo>
                <a:lnTo>
                  <a:pt x="366" y="1106"/>
                </a:lnTo>
                <a:lnTo>
                  <a:pt x="366" y="1106"/>
                </a:lnTo>
                <a:lnTo>
                  <a:pt x="344" y="1111"/>
                </a:lnTo>
                <a:lnTo>
                  <a:pt x="317" y="1117"/>
                </a:lnTo>
                <a:lnTo>
                  <a:pt x="317" y="1117"/>
                </a:lnTo>
                <a:lnTo>
                  <a:pt x="296" y="1117"/>
                </a:lnTo>
                <a:lnTo>
                  <a:pt x="296" y="1117"/>
                </a:lnTo>
                <a:lnTo>
                  <a:pt x="274" y="1122"/>
                </a:lnTo>
                <a:lnTo>
                  <a:pt x="253" y="1122"/>
                </a:lnTo>
                <a:lnTo>
                  <a:pt x="253" y="1122"/>
                </a:lnTo>
                <a:lnTo>
                  <a:pt x="231" y="1127"/>
                </a:lnTo>
                <a:lnTo>
                  <a:pt x="204" y="1127"/>
                </a:lnTo>
                <a:lnTo>
                  <a:pt x="204" y="1127"/>
                </a:lnTo>
                <a:lnTo>
                  <a:pt x="183" y="1127"/>
                </a:lnTo>
                <a:lnTo>
                  <a:pt x="161" y="1127"/>
                </a:lnTo>
                <a:lnTo>
                  <a:pt x="161" y="1127"/>
                </a:lnTo>
                <a:lnTo>
                  <a:pt x="140" y="1133"/>
                </a:lnTo>
                <a:lnTo>
                  <a:pt x="113" y="1133"/>
                </a:lnTo>
                <a:lnTo>
                  <a:pt x="113" y="1133"/>
                </a:lnTo>
                <a:lnTo>
                  <a:pt x="92" y="1133"/>
                </a:lnTo>
                <a:lnTo>
                  <a:pt x="70" y="1133"/>
                </a:lnTo>
                <a:lnTo>
                  <a:pt x="70" y="1133"/>
                </a:lnTo>
                <a:lnTo>
                  <a:pt x="49" y="1133"/>
                </a:lnTo>
                <a:lnTo>
                  <a:pt x="27" y="1127"/>
                </a:lnTo>
                <a:lnTo>
                  <a:pt x="27" y="1127"/>
                </a:lnTo>
                <a:lnTo>
                  <a:pt x="0" y="1127"/>
                </a:lnTo>
                <a:lnTo>
                  <a:pt x="92" y="0"/>
                </a:lnTo>
                <a:lnTo>
                  <a:pt x="1349" y="296"/>
                </a:lnTo>
                <a:close/>
              </a:path>
            </a:pathLst>
          </a:custGeom>
          <a:solidFill>
            <a:srgbClr val="CCFFFF"/>
          </a:solidFill>
          <a:ln w="25400">
            <a:solidFill>
              <a:srgbClr val="008080"/>
            </a:solidFill>
            <a:prstDash val="solid"/>
            <a:round/>
            <a:headEnd/>
            <a:tailEnd/>
          </a:ln>
        </p:spPr>
        <p:txBody>
          <a:bodyPr/>
          <a:lstStyle/>
          <a:p>
            <a:endParaRPr lang="en-IN"/>
          </a:p>
        </p:txBody>
      </p:sp>
      <p:sp>
        <p:nvSpPr>
          <p:cNvPr id="63512" name="Text Box 24"/>
          <p:cNvSpPr txBox="1">
            <a:spLocks noChangeArrowheads="1"/>
          </p:cNvSpPr>
          <p:nvPr/>
        </p:nvSpPr>
        <p:spPr bwMode="auto">
          <a:xfrm>
            <a:off x="190500" y="6183313"/>
            <a:ext cx="8770938" cy="234950"/>
          </a:xfrm>
          <a:prstGeom prst="rect">
            <a:avLst/>
          </a:prstGeom>
          <a:noFill/>
          <a:ln w="9525">
            <a:noFill/>
            <a:miter lim="800000"/>
            <a:headEnd type="none" w="sm" len="sm"/>
            <a:tailEnd type="none" w="sm" len="sm"/>
          </a:ln>
          <a:effectLst/>
        </p:spPr>
        <p:txBody>
          <a:bodyPr lIns="0" rIns="0" bIns="0">
            <a:spAutoFit/>
          </a:bodyPr>
          <a:lstStyle/>
          <a:p>
            <a:pPr algn="r" eaLnBrk="0" hangingPunct="0">
              <a:lnSpc>
                <a:spcPct val="95000"/>
              </a:lnSpc>
            </a:pPr>
            <a:r>
              <a:rPr lang="de-DE" sz="1300">
                <a:solidFill>
                  <a:schemeClr val="bg1"/>
                </a:solidFill>
                <a:latin typeface="Arial" charset="0"/>
              </a:rPr>
              <a:t>Albers G et al. </a:t>
            </a:r>
            <a:r>
              <a:rPr lang="de-DE" sz="1300" i="1">
                <a:solidFill>
                  <a:schemeClr val="bg1"/>
                </a:solidFill>
                <a:latin typeface="Arial" charset="0"/>
              </a:rPr>
              <a:t>Chest</a:t>
            </a:r>
            <a:r>
              <a:rPr lang="de-DE" sz="1300">
                <a:solidFill>
                  <a:schemeClr val="bg1"/>
                </a:solidFill>
                <a:latin typeface="Arial" charset="0"/>
              </a:rPr>
              <a:t>. 2001; 119 (suppl): 300S.</a:t>
            </a:r>
          </a:p>
        </p:txBody>
      </p:sp>
      <p:sp>
        <p:nvSpPr>
          <p:cNvPr id="63513" name="Rectangle 25"/>
          <p:cNvSpPr>
            <a:spLocks noChangeArrowheads="1"/>
          </p:cNvSpPr>
          <p:nvPr/>
        </p:nvSpPr>
        <p:spPr bwMode="auto">
          <a:xfrm>
            <a:off x="468313" y="4740275"/>
            <a:ext cx="1898650" cy="7318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/>
            <a:r>
              <a:rPr lang="es-ES_tradnl" sz="1800">
                <a:latin typeface="Arial" charset="0"/>
              </a:rPr>
              <a:t>Ischaemic stroke</a:t>
            </a:r>
            <a:br>
              <a:rPr lang="es-ES_tradnl" sz="1800">
                <a:latin typeface="Arial" charset="0"/>
              </a:rPr>
            </a:br>
            <a:r>
              <a:rPr lang="es-ES_tradnl" b="1">
                <a:latin typeface="Arial" charset="0"/>
              </a:rPr>
              <a:t>85%</a:t>
            </a:r>
          </a:p>
        </p:txBody>
      </p:sp>
      <p:sp>
        <p:nvSpPr>
          <p:cNvPr id="63514" name="Rectangle 26"/>
          <p:cNvSpPr>
            <a:spLocks noChangeArrowheads="1"/>
          </p:cNvSpPr>
          <p:nvPr/>
        </p:nvSpPr>
        <p:spPr bwMode="auto">
          <a:xfrm>
            <a:off x="5072066" y="1573204"/>
            <a:ext cx="26003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eaLnBrk="0" hangingPunct="0"/>
            <a:r>
              <a:rPr lang="es-ES_tradnl" sz="1800" dirty="0" err="1">
                <a:latin typeface="Arial" charset="0"/>
              </a:rPr>
              <a:t>Hemorrhagic</a:t>
            </a:r>
            <a:r>
              <a:rPr lang="es-ES_tradnl" sz="1800" dirty="0">
                <a:latin typeface="Arial" charset="0"/>
              </a:rPr>
              <a:t> </a:t>
            </a:r>
            <a:r>
              <a:rPr lang="es-ES_tradnl" sz="1800" dirty="0" err="1">
                <a:latin typeface="Arial" charset="0"/>
              </a:rPr>
              <a:t>stroke</a:t>
            </a:r>
            <a:r>
              <a:rPr lang="es-ES_tradnl" sz="1800" dirty="0">
                <a:latin typeface="Arial" charset="0"/>
              </a:rPr>
              <a:t/>
            </a:r>
            <a:br>
              <a:rPr lang="es-ES_tradnl" sz="1800" dirty="0">
                <a:latin typeface="Arial" charset="0"/>
              </a:rPr>
            </a:br>
            <a:r>
              <a:rPr lang="es-ES_tradnl" sz="1800" b="1" dirty="0">
                <a:latin typeface="Arial" charset="0"/>
              </a:rPr>
              <a:t>15%</a:t>
            </a:r>
          </a:p>
        </p:txBody>
      </p:sp>
      <p:sp>
        <p:nvSpPr>
          <p:cNvPr id="63515" name="Rectangle 27"/>
          <p:cNvSpPr>
            <a:spLocks noChangeArrowheads="1"/>
          </p:cNvSpPr>
          <p:nvPr/>
        </p:nvSpPr>
        <p:spPr bwMode="auto">
          <a:xfrm>
            <a:off x="3870325" y="1782763"/>
            <a:ext cx="752475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s-ES_tradnl" sz="1600">
                <a:latin typeface="Arial" charset="0"/>
              </a:rPr>
              <a:t>Other</a:t>
            </a:r>
            <a:br>
              <a:rPr lang="es-ES_tradnl" sz="1600">
                <a:latin typeface="Arial" charset="0"/>
              </a:rPr>
            </a:br>
            <a:r>
              <a:rPr lang="es-ES_tradnl" sz="1600" b="1">
                <a:latin typeface="Arial" charset="0"/>
              </a:rPr>
              <a:t>5%             </a:t>
            </a:r>
          </a:p>
        </p:txBody>
      </p:sp>
      <p:sp>
        <p:nvSpPr>
          <p:cNvPr id="63516" name="Rectangle 28"/>
          <p:cNvSpPr>
            <a:spLocks noChangeArrowheads="1"/>
          </p:cNvSpPr>
          <p:nvPr/>
        </p:nvSpPr>
        <p:spPr bwMode="auto">
          <a:xfrm>
            <a:off x="2642172" y="2851150"/>
            <a:ext cx="1641796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s-ES_tradnl" sz="1600" dirty="0" err="1" smtClean="0">
                <a:solidFill>
                  <a:schemeClr val="bg1"/>
                </a:solidFill>
                <a:latin typeface="Arial" charset="0"/>
              </a:rPr>
              <a:t>Unknown</a:t>
            </a:r>
            <a:r>
              <a:rPr lang="es-ES_tradnl" sz="1600" dirty="0" smtClean="0">
                <a:solidFill>
                  <a:schemeClr val="bg1"/>
                </a:solidFill>
                <a:latin typeface="Arial" charset="0"/>
              </a:rPr>
              <a:t> cause</a:t>
            </a:r>
            <a:r>
              <a:rPr lang="es-ES_tradnl" sz="16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s-ES_tradnl" sz="1600" dirty="0">
                <a:solidFill>
                  <a:schemeClr val="bg1"/>
                </a:solidFill>
                <a:latin typeface="Arial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30%</a:t>
            </a:r>
          </a:p>
        </p:txBody>
      </p:sp>
      <p:sp>
        <p:nvSpPr>
          <p:cNvPr id="63517" name="Rectangle 29"/>
          <p:cNvSpPr>
            <a:spLocks noChangeArrowheads="1"/>
          </p:cNvSpPr>
          <p:nvPr/>
        </p:nvSpPr>
        <p:spPr bwMode="auto">
          <a:xfrm>
            <a:off x="2704675" y="4148138"/>
            <a:ext cx="1653017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s-ES_tradnl" sz="1600" dirty="0" err="1" smtClean="0">
                <a:solidFill>
                  <a:schemeClr val="bg1"/>
                </a:solidFill>
                <a:latin typeface="Arial" charset="0"/>
              </a:rPr>
              <a:t>Cardiac</a:t>
            </a:r>
            <a:r>
              <a:rPr lang="es-ES_tradnl" sz="1600" dirty="0" smtClean="0">
                <a:solidFill>
                  <a:schemeClr val="bg1"/>
                </a:solidFill>
                <a:latin typeface="Arial" charset="0"/>
              </a:rPr>
              <a:t> </a:t>
            </a:r>
            <a:r>
              <a:rPr lang="es-ES_tradnl" sz="1600" dirty="0" err="1" smtClean="0">
                <a:solidFill>
                  <a:schemeClr val="bg1"/>
                </a:solidFill>
                <a:latin typeface="Arial" charset="0"/>
              </a:rPr>
              <a:t>disease</a:t>
            </a:r>
            <a:r>
              <a:rPr lang="es-ES_tradnl" sz="1600" dirty="0">
                <a:solidFill>
                  <a:schemeClr val="bg1"/>
                </a:solidFill>
                <a:latin typeface="Arial" charset="0"/>
              </a:rPr>
              <a:t/>
            </a:r>
            <a:br>
              <a:rPr lang="es-ES_tradnl" sz="1600" dirty="0">
                <a:solidFill>
                  <a:schemeClr val="bg1"/>
                </a:solidFill>
                <a:latin typeface="Arial" charset="0"/>
              </a:rPr>
            </a:br>
            <a:r>
              <a:rPr lang="es-ES_tradnl" sz="1600" b="1" dirty="0">
                <a:solidFill>
                  <a:schemeClr val="bg1"/>
                </a:solidFill>
                <a:latin typeface="Arial" charset="0"/>
              </a:rPr>
              <a:t>20%</a:t>
            </a:r>
          </a:p>
        </p:txBody>
      </p:sp>
      <p:sp>
        <p:nvSpPr>
          <p:cNvPr id="63518" name="Rectangle 30"/>
          <p:cNvSpPr>
            <a:spLocks noChangeArrowheads="1"/>
          </p:cNvSpPr>
          <p:nvPr/>
        </p:nvSpPr>
        <p:spPr bwMode="auto">
          <a:xfrm>
            <a:off x="4695825" y="3941763"/>
            <a:ext cx="1322388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Small vessel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disease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 dirty="0">
                <a:solidFill>
                  <a:schemeClr val="bg1"/>
                </a:solidFill>
                <a:latin typeface="Arial" charset="0"/>
              </a:rPr>
              <a:t>“</a:t>
            </a:r>
            <a:r>
              <a:rPr lang="en-US" sz="1600" dirty="0" err="1">
                <a:solidFill>
                  <a:schemeClr val="bg1"/>
                </a:solidFill>
                <a:latin typeface="Arial" charset="0"/>
              </a:rPr>
              <a:t>lacunes</a:t>
            </a:r>
            <a:r>
              <a:rPr lang="en-US" sz="1600" dirty="0">
                <a:solidFill>
                  <a:schemeClr val="bg1"/>
                </a:solidFill>
                <a:latin typeface="Arial" charset="0"/>
              </a:rPr>
              <a:t>”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 b="1" dirty="0">
                <a:solidFill>
                  <a:schemeClr val="bg1"/>
                </a:solidFill>
                <a:latin typeface="Arial" charset="0"/>
              </a:rPr>
              <a:t>25%</a:t>
            </a:r>
            <a:endParaRPr lang="es-ES_tradnl" sz="1600" b="1" dirty="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63519" name="Rectangle 31"/>
          <p:cNvSpPr>
            <a:spLocks noChangeArrowheads="1"/>
          </p:cNvSpPr>
          <p:nvPr/>
        </p:nvSpPr>
        <p:spPr bwMode="auto">
          <a:xfrm>
            <a:off x="4941888" y="2946400"/>
            <a:ext cx="1628775" cy="974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b">
            <a:spAutoFit/>
          </a:bodyPr>
          <a:lstStyle/>
          <a:p>
            <a:pPr algn="r" eaLnBrk="0" hangingPunct="0">
              <a:lnSpc>
                <a:spcPct val="90000"/>
              </a:lnSpc>
            </a:pPr>
            <a:r>
              <a:rPr lang="en-US" sz="1600">
                <a:latin typeface="Arial" charset="0"/>
              </a:rPr>
              <a:t>Atherosclerotic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>
                <a:latin typeface="Arial" charset="0"/>
              </a:rPr>
              <a:t>cerebrovascular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>
                <a:latin typeface="Arial" charset="0"/>
              </a:rPr>
              <a:t>disease</a:t>
            </a:r>
          </a:p>
          <a:p>
            <a:pPr algn="r" eaLnBrk="0" hangingPunct="0">
              <a:lnSpc>
                <a:spcPct val="90000"/>
              </a:lnSpc>
            </a:pPr>
            <a:r>
              <a:rPr lang="en-US" sz="1600" b="1">
                <a:latin typeface="Arial" charset="0"/>
              </a:rPr>
              <a:t>20%</a:t>
            </a:r>
            <a:endParaRPr lang="es-ES_tradnl" sz="1600" b="1">
              <a:latin typeface="Arial" charset="0"/>
            </a:endParaRPr>
          </a:p>
        </p:txBody>
      </p:sp>
      <p:sp>
        <p:nvSpPr>
          <p:cNvPr id="63520" name="Freeform 32"/>
          <p:cNvSpPr>
            <a:spLocks/>
          </p:cNvSpPr>
          <p:nvPr/>
        </p:nvSpPr>
        <p:spPr bwMode="auto">
          <a:xfrm>
            <a:off x="1827213" y="1570038"/>
            <a:ext cx="5514975" cy="4587875"/>
          </a:xfrm>
          <a:custGeom>
            <a:avLst/>
            <a:gdLst/>
            <a:ahLst/>
            <a:cxnLst>
              <a:cxn ang="0">
                <a:pos x="1524" y="0"/>
              </a:cxn>
              <a:cxn ang="0">
                <a:pos x="283" y="762"/>
              </a:cxn>
              <a:cxn ang="0">
                <a:pos x="744" y="2375"/>
              </a:cxn>
              <a:cxn ang="0">
                <a:pos x="2870" y="2020"/>
              </a:cxn>
              <a:cxn ang="0">
                <a:pos x="2631" y="372"/>
              </a:cxn>
            </a:cxnLst>
            <a:rect l="0" t="0" r="r" b="b"/>
            <a:pathLst>
              <a:path w="3313" h="2756">
                <a:moveTo>
                  <a:pt x="1524" y="0"/>
                </a:moveTo>
                <a:cubicBezTo>
                  <a:pt x="1346" y="8"/>
                  <a:pt x="566" y="159"/>
                  <a:pt x="283" y="762"/>
                </a:cubicBezTo>
                <a:cubicBezTo>
                  <a:pt x="0" y="1365"/>
                  <a:pt x="177" y="1994"/>
                  <a:pt x="744" y="2375"/>
                </a:cubicBezTo>
                <a:cubicBezTo>
                  <a:pt x="1311" y="2756"/>
                  <a:pt x="2427" y="2729"/>
                  <a:pt x="2870" y="2020"/>
                </a:cubicBezTo>
                <a:cubicBezTo>
                  <a:pt x="3313" y="1311"/>
                  <a:pt x="2968" y="638"/>
                  <a:pt x="2631" y="372"/>
                </a:cubicBezTo>
              </a:path>
            </a:pathLst>
          </a:custGeom>
          <a:noFill/>
          <a:ln w="76200" cap="flat" cmpd="sng">
            <a:solidFill>
              <a:srgbClr val="C0C0C0"/>
            </a:solidFill>
            <a:prstDash val="solid"/>
            <a:round/>
            <a:headEnd type="stealth" w="med" len="med"/>
            <a:tailEnd type="stealth" w="med" len="med"/>
          </a:ln>
          <a:effectLst/>
        </p:spPr>
        <p:txBody>
          <a:bodyPr/>
          <a:lstStyle/>
          <a:p>
            <a:endParaRPr lang="en-IN"/>
          </a:p>
        </p:txBody>
      </p:sp>
    </p:spTree>
  </p:cSld>
  <p:clrMapOvr>
    <a:masterClrMapping/>
  </p:clrMapOvr>
  <p:transition spd="med">
    <p:zo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14400" y="620688"/>
            <a:ext cx="7772400" cy="4572000"/>
          </a:xfrm>
        </p:spPr>
        <p:txBody>
          <a:bodyPr/>
          <a:lstStyle/>
          <a:p>
            <a:pPr>
              <a:lnSpc>
                <a:spcPct val="200000"/>
              </a:lnSpc>
            </a:pPr>
            <a:r>
              <a:rPr lang="en-IN" dirty="0" smtClean="0"/>
              <a:t>Thrombosis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Embolism</a:t>
            </a:r>
          </a:p>
          <a:p>
            <a:pPr>
              <a:lnSpc>
                <a:spcPct val="200000"/>
              </a:lnSpc>
            </a:pPr>
            <a:r>
              <a:rPr lang="en-IN" dirty="0" smtClean="0"/>
              <a:t>Haemorrhage</a:t>
            </a:r>
            <a:endParaRPr lang="en-IN" dirty="0"/>
          </a:p>
        </p:txBody>
      </p:sp>
      <p:pic>
        <p:nvPicPr>
          <p:cNvPr id="4" name="Picture 2" descr="C:\Users\USER\Documents\Academic\Academics\stroke\types of strok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3" y="160433"/>
            <a:ext cx="4896543" cy="653713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smtClean="0"/>
              <a:t>Atherosclerosis and stroke</a:t>
            </a:r>
            <a:endParaRPr lang="en-IN" dirty="0"/>
          </a:p>
        </p:txBody>
      </p:sp>
      <p:pic>
        <p:nvPicPr>
          <p:cNvPr id="9218" name="Picture 2" descr="C:\Users\USER\Documents\Academic\Academics\stroke\atheroscleros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664" y="1772816"/>
            <a:ext cx="5838006" cy="473135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12064"/>
            <a:ext cx="4305672" cy="1908824"/>
          </a:xfrm>
        </p:spPr>
        <p:txBody>
          <a:bodyPr/>
          <a:lstStyle/>
          <a:p>
            <a:r>
              <a:rPr lang="en-IN" dirty="0" smtClean="0"/>
              <a:t>Cardiac Embolism</a:t>
            </a:r>
            <a:endParaRPr lang="en-IN" dirty="0"/>
          </a:p>
        </p:txBody>
      </p:sp>
      <p:pic>
        <p:nvPicPr>
          <p:cNvPr id="6146" name="Picture 2" descr="C:\Users\USER\Documents\Academic\Academics\stroke\cardioembol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6" y="78966"/>
            <a:ext cx="4958052" cy="65903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7170" name="Picture 2" descr="C:\Users\USER\Documents\Academic\Academics\stroke\AF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0"/>
            <a:ext cx="6858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tro">
  <a:themeElements>
    <a:clrScheme name="Metro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Metro">
      <a:majorFont>
        <a:latin typeface="Consolas"/>
        <a:ea typeface=""/>
        <a:cs typeface=""/>
        <a:font script="Jpan" typeface="HG丸ｺﾞｼｯｸM-PRO"/>
        <a:font script="Hang" typeface="HY중고딕"/>
        <a:font script="Hans" typeface="华文楷体"/>
        <a:font script="Hant" typeface="新細明體"/>
        <a:font script="Arab" typeface="Tahoma"/>
        <a:font script="Hebr" typeface="Levenim MT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tro">
      <a:fillStyleLst>
        <a:solidFill>
          <a:schemeClr val="phClr"/>
        </a:solidFill>
        <a:gradFill rotWithShape="1">
          <a:gsLst>
            <a:gs pos="0">
              <a:schemeClr val="phClr">
                <a:tint val="25000"/>
                <a:satMod val="125000"/>
              </a:schemeClr>
            </a:gs>
            <a:gs pos="40000">
              <a:schemeClr val="phClr">
                <a:tint val="55000"/>
                <a:satMod val="130000"/>
              </a:schemeClr>
            </a:gs>
            <a:gs pos="50000">
              <a:schemeClr val="phClr">
                <a:tint val="59000"/>
                <a:satMod val="130000"/>
              </a:schemeClr>
            </a:gs>
            <a:gs pos="65000">
              <a:schemeClr val="phClr">
                <a:tint val="55000"/>
                <a:satMod val="130000"/>
              </a:schemeClr>
            </a:gs>
            <a:gs pos="100000">
              <a:schemeClr val="phClr">
                <a:tint val="20000"/>
                <a:satMod val="12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48000"/>
                <a:satMod val="138000"/>
              </a:schemeClr>
            </a:gs>
            <a:gs pos="25000">
              <a:schemeClr val="phClr">
                <a:tint val="85000"/>
              </a:schemeClr>
            </a:gs>
            <a:gs pos="40000">
              <a:schemeClr val="phClr">
                <a:tint val="92000"/>
              </a:schemeClr>
            </a:gs>
            <a:gs pos="50000">
              <a:schemeClr val="phClr">
                <a:tint val="93000"/>
              </a:schemeClr>
            </a:gs>
            <a:gs pos="60000">
              <a:schemeClr val="phClr">
                <a:tint val="92000"/>
              </a:schemeClr>
            </a:gs>
            <a:gs pos="75000">
              <a:schemeClr val="phClr">
                <a:tint val="83000"/>
                <a:satMod val="108000"/>
              </a:schemeClr>
            </a:gs>
            <a:gs pos="100000">
              <a:schemeClr val="phClr">
                <a:tint val="48000"/>
                <a:satMod val="150000"/>
              </a:schemeClr>
            </a:gs>
          </a:gsLst>
          <a:lin ang="5400000" scaled="0"/>
        </a:gradFill>
      </a:fillStyleLst>
      <a:lnStyleLst>
        <a:ln w="12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</a:effectStyle>
        <a:effectStyle>
          <a:effectLst>
            <a:glow rad="63500">
              <a:schemeClr val="phClr">
                <a:alpha val="45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>
            <a:bevelT w="0" h="0"/>
            <a:contourClr>
              <a:schemeClr val="phClr">
                <a:tint val="70000"/>
              </a:schemeClr>
            </a:contourClr>
          </a:sp3d>
        </a:effectStyle>
        <a:effectStyle>
          <a:effectLst>
            <a:glow rad="101500">
              <a:schemeClr val="phClr">
                <a:alpha val="42000"/>
                <a:satMod val="120000"/>
              </a:schemeClr>
            </a:glow>
          </a:effectLst>
          <a:scene3d>
            <a:camera prst="orthographicFront" fov="0">
              <a:rot lat="0" lon="0" rev="0"/>
            </a:camera>
            <a:lightRig rig="glow" dir="t">
              <a:rot lat="0" lon="0" rev="4800000"/>
            </a:lightRig>
          </a:scene3d>
          <a:sp3d prstMaterial="powder">
            <a:bevelT w="50800" h="50800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bg1">
                <a:shade val="100000"/>
                <a:satMod val="150000"/>
              </a:schemeClr>
            </a:gs>
            <a:gs pos="65000">
              <a:schemeClr val="bg1">
                <a:shade val="90000"/>
                <a:satMod val="375000"/>
              </a:schemeClr>
            </a:gs>
            <a:gs pos="100000">
              <a:schemeClr val="phClr">
                <a:tint val="88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0000"/>
                <a:satMod val="180000"/>
              </a:schemeClr>
              <a:schemeClr val="phClr">
                <a:tint val="90000"/>
                <a:satMod val="20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Metro</Template>
  <TotalTime>172</TotalTime>
  <Words>722</Words>
  <Application>Microsoft Office PowerPoint</Application>
  <PresentationFormat>On-screen Show (4:3)</PresentationFormat>
  <Paragraphs>186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Metro</vt:lpstr>
      <vt:lpstr>Slide 1</vt:lpstr>
      <vt:lpstr>Stroke: Brain Attack</vt:lpstr>
      <vt:lpstr>Types of Stroke</vt:lpstr>
      <vt:lpstr>Types of Stroke </vt:lpstr>
      <vt:lpstr>Not a Single Disease:  Stroke Subtypes and Incidence</vt:lpstr>
      <vt:lpstr>Slide 6</vt:lpstr>
      <vt:lpstr>Atherosclerosis and stroke</vt:lpstr>
      <vt:lpstr>Cardiac Embolism</vt:lpstr>
      <vt:lpstr>Slide 9</vt:lpstr>
      <vt:lpstr>Arterial Embolism</vt:lpstr>
      <vt:lpstr>Slide 11</vt:lpstr>
      <vt:lpstr>Aneurysms and cerebral haemorrhage</vt:lpstr>
      <vt:lpstr>Why is Stroke Important?</vt:lpstr>
      <vt:lpstr>Slide 14</vt:lpstr>
      <vt:lpstr>Indian Scenario</vt:lpstr>
      <vt:lpstr>A Deadly Disease, Becoming More Frequent</vt:lpstr>
      <vt:lpstr>Slide 17</vt:lpstr>
      <vt:lpstr>Risk Factors for Stroke</vt:lpstr>
      <vt:lpstr>Cigarettes: potent risk factor</vt:lpstr>
      <vt:lpstr>Stroke Begets Stroke</vt:lpstr>
      <vt:lpstr>Slide 21</vt:lpstr>
      <vt:lpstr>Facial Weakness</vt:lpstr>
      <vt:lpstr>Brainstem Strokes</vt:lpstr>
      <vt:lpstr>Slide 24</vt:lpstr>
      <vt:lpstr>Slide 25</vt:lpstr>
      <vt:lpstr>Investigations / Lab Tests</vt:lpstr>
      <vt:lpstr>Uses of CT</vt:lpstr>
      <vt:lpstr>CT scan in stroke</vt:lpstr>
      <vt:lpstr>CT scan in intracerebral haemorrhage</vt:lpstr>
      <vt:lpstr>MRI in stroke</vt:lpstr>
      <vt:lpstr>CT vs MRI / MRA</vt:lpstr>
      <vt:lpstr>Doppler Studies</vt:lpstr>
      <vt:lpstr>Treatment</vt:lpstr>
      <vt:lpstr>Primary Prevention</vt:lpstr>
      <vt:lpstr>Secondary Prevention</vt:lpstr>
      <vt:lpstr>Treatment of acute stroke</vt:lpstr>
      <vt:lpstr>Intravenous Thrombolysis </vt:lpstr>
      <vt:lpstr>“Brain Attack”</vt:lpstr>
      <vt:lpstr>Slide 39</vt:lpstr>
      <vt:lpstr>Treatment of Chronic Deficits</vt:lpstr>
      <vt:lpstr>Social Rehabilitation</vt:lpstr>
      <vt:lpstr>TIA</vt:lpstr>
      <vt:lpstr>Stroke Services at Manipal Hospital</vt:lpstr>
      <vt:lpstr>Take Home Points</vt:lpstr>
      <vt:lpstr>Slide 45</vt:lpstr>
    </vt:vector>
  </TitlesOfParts>
  <Company>Deftones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Stroke: an Overview</dc:title>
  <dc:creator>DELL</dc:creator>
  <cp:lastModifiedBy>USER</cp:lastModifiedBy>
  <cp:revision>28</cp:revision>
  <dcterms:created xsi:type="dcterms:W3CDTF">2009-12-05T17:27:09Z</dcterms:created>
  <dcterms:modified xsi:type="dcterms:W3CDTF">2014-05-20T04:34:57Z</dcterms:modified>
</cp:coreProperties>
</file>